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35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350" r:id="rId19"/>
    <p:sldId id="351" r:id="rId20"/>
    <p:sldId id="272" r:id="rId21"/>
    <p:sldId id="274" r:id="rId22"/>
    <p:sldId id="301" r:id="rId23"/>
    <p:sldId id="302" r:id="rId24"/>
    <p:sldId id="275" r:id="rId25"/>
    <p:sldId id="279" r:id="rId26"/>
    <p:sldId id="277" r:id="rId27"/>
    <p:sldId id="278" r:id="rId28"/>
    <p:sldId id="276" r:id="rId29"/>
    <p:sldId id="280" r:id="rId30"/>
    <p:sldId id="281" r:id="rId31"/>
    <p:sldId id="282" r:id="rId32"/>
    <p:sldId id="283" r:id="rId33"/>
    <p:sldId id="284" r:id="rId34"/>
    <p:sldId id="285" r:id="rId35"/>
    <p:sldId id="286" r:id="rId36"/>
    <p:sldId id="287" r:id="rId37"/>
    <p:sldId id="288" r:id="rId38"/>
    <p:sldId id="289" r:id="rId39"/>
    <p:sldId id="290" r:id="rId40"/>
    <p:sldId id="292" r:id="rId41"/>
    <p:sldId id="293" r:id="rId42"/>
    <p:sldId id="294" r:id="rId43"/>
    <p:sldId id="295" r:id="rId44"/>
    <p:sldId id="296" r:id="rId45"/>
    <p:sldId id="297" r:id="rId46"/>
    <p:sldId id="298" r:id="rId47"/>
    <p:sldId id="353" r:id="rId48"/>
    <p:sldId id="299" r:id="rId49"/>
    <p:sldId id="354" r:id="rId50"/>
    <p:sldId id="300" r:id="rId51"/>
    <p:sldId id="349" r:id="rId52"/>
    <p:sldId id="303"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60" d="100"/>
          <a:sy n="60" d="100"/>
        </p:scale>
        <p:origin x="-22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heme" Target="theme/theme1.xml"/><Relationship Id="rId10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printerSettings" Target="printerSettings/printerSettings1.bin"/><Relationship Id="rId9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viewProps" Target="viewProp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v-SE"/>
              <a:t>Klicka här för att ändra format</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19-12-17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‹Nr.›</a:t>
            </a:fld>
            <a:endParaRPr lang="en-US" dirty="0"/>
          </a:p>
        </p:txBody>
      </p:sp>
    </p:spTree>
  </p:cSld>
  <p:clrMapOvr>
    <a:masterClrMapping/>
  </p:clrMapOvr>
  <p:transition xmlns:p14="http://schemas.microsoft.com/office/powerpoint/2010/mai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B80C674-7DFC-42FE-B9CD-82963CDB1557}" type="datetimeFigureOut">
              <a:rPr lang="en-US" dirty="0"/>
              <a:t>19-12-17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sv-SE"/>
              <a:t>Klicka här för att ändra format</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2076456F-F47D-4F25-8053-2A695DA0CA7D}" type="datetimeFigureOut">
              <a:rPr lang="en-US" dirty="0"/>
              <a:t>19-12-17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sv-SE"/>
              <a:t>Klicka här för att ändra format</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D6C7379-69CC-4837-9905-BEBA22830C8A}" type="datetimeFigureOut">
              <a:rPr lang="en-US" dirty="0"/>
              <a:t>19-12-17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xmlns:p14="http://schemas.microsoft.com/office/powerpoint/2010/mai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sv-SE"/>
              <a:t>Klicka här för att ändra format</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9EB8B7E-8AEE-4F10-BFEE-C999AD004D36}" type="datetimeFigureOut">
              <a:rPr lang="en-US" dirty="0"/>
              <a:t>19-12-17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sv-SE"/>
              <a:t>Klicka här för att ändra format</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8668F3F9-58BC-440B-B37B-805B9055EF92}" type="datetimeFigureOut">
              <a:rPr lang="en-US" dirty="0"/>
              <a:t>19-12-17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sv-SE"/>
              <a:t>Klicka här för att ändra format</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0D5A53AF-48EA-489D-8260-9DCAB666386A}" type="datetimeFigureOut">
              <a:rPr lang="en-US" dirty="0"/>
              <a:t>19-12-17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19-12-17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19-12-17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19-12-17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v-SE"/>
              <a:t>Klicka här för att ändra format</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19-12-17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19-12-17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20000" y="2505075"/>
            <a:ext cx="5025216"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6" name="Content Placeholder 5"/>
          <p:cNvSpPr>
            <a:spLocks noGrp="1"/>
          </p:cNvSpPr>
          <p:nvPr>
            <p:ph sz="quarter" idx="4"/>
          </p:nvPr>
        </p:nvSpPr>
        <p:spPr>
          <a:xfrm>
            <a:off x="6319840" y="2505075"/>
            <a:ext cx="503554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19-12-17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19-12-17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19-12-17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F7D1BD23-6E54-4D9D-AD88-A2813C73CC25}" type="datetimeFigureOut">
              <a:rPr lang="en-US" dirty="0"/>
              <a:t>19-12-17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471A834-4F3C-4AF9-9C74-05EC35A0F292}" type="datetimeFigureOut">
              <a:rPr lang="en-US" dirty="0"/>
              <a:t>19-12-17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transition xmlns:p14="http://schemas.microsoft.com/office/powerpoint/2010/mai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19-12-17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xmlns:p14="http://schemas.microsoft.com/office/powerpoint/2010/main" spd="slow">
    <p:fade/>
  </p:transition>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587829" y="503851"/>
            <a:ext cx="11000792" cy="5607699"/>
          </a:xfrm>
        </p:spPr>
        <p:txBody>
          <a:bodyPr>
            <a:normAutofit fontScale="90000"/>
          </a:bodyPr>
          <a:lstStyle/>
          <a:p>
            <a:pPr algn="l">
              <a:lnSpc>
                <a:spcPct val="100000"/>
              </a:lnSpc>
            </a:pPr>
            <a:r>
              <a:rPr lang="sv-SE" sz="2000" spc="0" dirty="0">
                <a:latin typeface="+mn-lt"/>
                <a:cs typeface="Arial" panose="020B0604020202020204" pitchFamily="34" charset="0"/>
              </a:rPr>
              <a:t>Georg Bernhard Shaw: </a:t>
            </a:r>
            <a:r>
              <a:rPr lang="sv-SE" sz="3600" dirty="0">
                <a:latin typeface="+mn-lt"/>
                <a:cs typeface="Arial" panose="020B0604020202020204" pitchFamily="34" charset="0"/>
              </a:rPr>
              <a:t/>
            </a:r>
            <a:br>
              <a:rPr lang="sv-SE" sz="3600" dirty="0">
                <a:latin typeface="+mn-lt"/>
                <a:cs typeface="Arial" panose="020B0604020202020204" pitchFamily="34" charset="0"/>
              </a:rPr>
            </a:br>
            <a:r>
              <a:rPr lang="sv-SE" sz="3600" dirty="0">
                <a:latin typeface="+mn-lt"/>
                <a:cs typeface="Arial" panose="020B0604020202020204" pitchFamily="34" charset="0"/>
              </a:rPr>
              <a:t/>
            </a:r>
            <a:br>
              <a:rPr lang="sv-SE" sz="3600" dirty="0">
                <a:latin typeface="+mn-lt"/>
                <a:cs typeface="Arial" panose="020B0604020202020204" pitchFamily="34" charset="0"/>
              </a:rPr>
            </a:br>
            <a:r>
              <a:rPr lang="sv-SE" sz="3600" spc="0" dirty="0">
                <a:effectLst/>
                <a:latin typeface="+mn-lt"/>
                <a:cs typeface="Arial" panose="020B0604020202020204" pitchFamily="34" charset="0"/>
              </a:rPr>
              <a:t>»I en gammaldags skapelseordning uppfattas </a:t>
            </a:r>
            <a:br>
              <a:rPr lang="sv-SE" sz="3600" spc="0" dirty="0">
                <a:effectLst/>
                <a:latin typeface="+mn-lt"/>
                <a:cs typeface="Arial" panose="020B0604020202020204" pitchFamily="34" charset="0"/>
              </a:rPr>
            </a:br>
            <a:r>
              <a:rPr lang="sv-SE" sz="3600" spc="0" dirty="0">
                <a:effectLst/>
                <a:latin typeface="+mn-lt"/>
                <a:cs typeface="Arial" panose="020B0604020202020204" pitchFamily="34" charset="0"/>
              </a:rPr>
              <a:t>övernaturliga personer som höjda över människan, </a:t>
            </a:r>
            <a:br>
              <a:rPr lang="sv-SE" sz="3600" spc="0" dirty="0">
                <a:effectLst/>
                <a:latin typeface="+mn-lt"/>
                <a:cs typeface="Arial" panose="020B0604020202020204" pitchFamily="34" charset="0"/>
              </a:rPr>
            </a:br>
            <a:r>
              <a:rPr lang="sv-SE" sz="3600" spc="0" dirty="0">
                <a:effectLst/>
                <a:latin typeface="+mn-lt"/>
                <a:cs typeface="Arial" panose="020B0604020202020204" pitchFamily="34" charset="0"/>
              </a:rPr>
              <a:t>på gott eller ont. I  Wagners modernt humanitära ordning är </a:t>
            </a:r>
            <a:br>
              <a:rPr lang="sv-SE" sz="3600" spc="0" dirty="0">
                <a:effectLst/>
                <a:latin typeface="+mn-lt"/>
                <a:cs typeface="Arial" panose="020B0604020202020204" pitchFamily="34" charset="0"/>
              </a:rPr>
            </a:br>
            <a:r>
              <a:rPr lang="sv-SE" sz="3600" spc="0" dirty="0">
                <a:effectLst/>
                <a:latin typeface="+mn-lt"/>
                <a:cs typeface="Arial" panose="020B0604020202020204" pitchFamily="34" charset="0"/>
              </a:rPr>
              <a:t>människan högst.</a:t>
            </a:r>
            <a:br>
              <a:rPr lang="sv-SE" sz="3600" spc="0" dirty="0">
                <a:effectLst/>
                <a:latin typeface="+mn-lt"/>
                <a:cs typeface="Arial" panose="020B0604020202020204" pitchFamily="34" charset="0"/>
              </a:rPr>
            </a:br>
            <a:r>
              <a:rPr lang="sv-SE" sz="3600" spc="0" dirty="0">
                <a:effectLst/>
                <a:cs typeface="Arial" panose="020B0604020202020204" pitchFamily="34" charset="0"/>
              </a:rPr>
              <a:t>[….]</a:t>
            </a:r>
            <a:r>
              <a:rPr lang="sv-SE" sz="3600" spc="0" dirty="0">
                <a:effectLst/>
                <a:latin typeface="+mn-lt"/>
                <a:cs typeface="Arial" panose="020B0604020202020204" pitchFamily="34" charset="0"/>
              </a:rPr>
              <a:t/>
            </a:r>
            <a:br>
              <a:rPr lang="sv-SE" sz="3600" spc="0" dirty="0">
                <a:effectLst/>
                <a:latin typeface="+mn-lt"/>
                <a:cs typeface="Arial" panose="020B0604020202020204" pitchFamily="34" charset="0"/>
              </a:rPr>
            </a:br>
            <a:r>
              <a:rPr lang="sv-SE" sz="3600" spc="0" dirty="0">
                <a:effectLst/>
                <a:latin typeface="+mn-lt"/>
                <a:cs typeface="Arial" panose="020B0604020202020204" pitchFamily="34" charset="0"/>
              </a:rPr>
              <a:t>Risk föreligger att man drar den förhastade slutsatsen att </a:t>
            </a:r>
            <a:br>
              <a:rPr lang="sv-SE" sz="3600" spc="0" dirty="0">
                <a:effectLst/>
                <a:latin typeface="+mn-lt"/>
                <a:cs typeface="Arial" panose="020B0604020202020204" pitchFamily="34" charset="0"/>
              </a:rPr>
            </a:br>
            <a:r>
              <a:rPr lang="sv-SE" sz="3600" spc="0" dirty="0">
                <a:effectLst/>
                <a:latin typeface="+mn-lt"/>
                <a:cs typeface="Arial" panose="020B0604020202020204" pitchFamily="34" charset="0"/>
              </a:rPr>
              <a:t>åtminstone gudarna är av en högre ordning än den mänskliga. </a:t>
            </a:r>
            <a:br>
              <a:rPr lang="sv-SE" sz="3600" spc="0" dirty="0">
                <a:effectLst/>
                <a:latin typeface="+mn-lt"/>
                <a:cs typeface="Arial" panose="020B0604020202020204" pitchFamily="34" charset="0"/>
              </a:rPr>
            </a:br>
            <a:r>
              <a:rPr lang="sv-SE" sz="3600" spc="0" dirty="0">
                <a:effectLst/>
                <a:latin typeface="+mn-lt"/>
                <a:cs typeface="Arial" panose="020B0604020202020204" pitchFamily="34" charset="0"/>
              </a:rPr>
              <a:t>Tvärtom är det så att världen väntar på att människan ska befria </a:t>
            </a:r>
            <a:br>
              <a:rPr lang="sv-SE" sz="3600" spc="0" dirty="0">
                <a:effectLst/>
                <a:latin typeface="+mn-lt"/>
                <a:cs typeface="Arial" panose="020B0604020202020204" pitchFamily="34" charset="0"/>
              </a:rPr>
            </a:br>
            <a:r>
              <a:rPr lang="sv-SE" sz="3600" spc="0" dirty="0">
                <a:effectLst/>
                <a:latin typeface="+mn-lt"/>
                <a:cs typeface="Arial" panose="020B0604020202020204" pitchFamily="34" charset="0"/>
              </a:rPr>
              <a:t>den från gudarnas otillfredsställande och småskurna härskande.«</a:t>
            </a:r>
            <a:r>
              <a:rPr lang="sv-SE" sz="3600" dirty="0">
                <a:effectLst/>
                <a:latin typeface="+mn-lt"/>
                <a:cs typeface="Arial" panose="020B0604020202020204" pitchFamily="34" charset="0"/>
              </a:rPr>
              <a:t/>
            </a:r>
            <a:br>
              <a:rPr lang="sv-SE" sz="3600" dirty="0">
                <a:effectLst/>
                <a:latin typeface="+mn-lt"/>
                <a:cs typeface="Arial" panose="020B0604020202020204" pitchFamily="34" charset="0"/>
              </a:rPr>
            </a:br>
            <a:r>
              <a:rPr lang="sv-SE" sz="3600" dirty="0">
                <a:effectLst/>
                <a:latin typeface="+mn-lt"/>
                <a:cs typeface="Arial" panose="020B0604020202020204" pitchFamily="34" charset="0"/>
              </a:rPr>
              <a:t/>
            </a:r>
            <a:br>
              <a:rPr lang="sv-SE" sz="3600" dirty="0">
                <a:effectLst/>
                <a:latin typeface="+mn-lt"/>
                <a:cs typeface="Arial" panose="020B0604020202020204" pitchFamily="34" charset="0"/>
              </a:rPr>
            </a:br>
            <a:r>
              <a:rPr lang="sv-SE" sz="3600" dirty="0">
                <a:effectLst/>
                <a:latin typeface="+mn-lt"/>
                <a:cs typeface="Arial" panose="020B0604020202020204" pitchFamily="34" charset="0"/>
              </a:rPr>
              <a:t/>
            </a:r>
            <a:br>
              <a:rPr lang="sv-SE" sz="3600" dirty="0">
                <a:effectLst/>
                <a:latin typeface="+mn-lt"/>
                <a:cs typeface="Arial" panose="020B0604020202020204" pitchFamily="34" charset="0"/>
              </a:rPr>
            </a:br>
            <a:r>
              <a:rPr lang="sv-SE" sz="3200" dirty="0">
                <a:effectLst/>
                <a:latin typeface="+mn-lt"/>
              </a:rPr>
              <a:t/>
            </a:r>
            <a:br>
              <a:rPr lang="sv-SE" sz="3200" dirty="0">
                <a:effectLst/>
                <a:latin typeface="+mn-lt"/>
              </a:rPr>
            </a:br>
            <a:endParaRPr lang="sv-SE" sz="3600" dirty="0">
              <a:latin typeface="+mn-lt"/>
              <a:cs typeface="Arial" panose="020B0604020202020204" pitchFamily="34" charset="0"/>
            </a:endParaRPr>
          </a:p>
        </p:txBody>
      </p:sp>
      <p:sp>
        <p:nvSpPr>
          <p:cNvPr id="4" name="textruta 3"/>
          <p:cNvSpPr txBox="1"/>
          <p:nvPr/>
        </p:nvSpPr>
        <p:spPr>
          <a:xfrm>
            <a:off x="587829" y="6279502"/>
            <a:ext cx="9834466" cy="369332"/>
          </a:xfrm>
          <a:prstGeom prst="rect">
            <a:avLst/>
          </a:prstGeom>
          <a:noFill/>
        </p:spPr>
        <p:txBody>
          <a:bodyPr wrap="square" rtlCol="0">
            <a:spAutoFit/>
          </a:bodyPr>
          <a:lstStyle/>
          <a:p>
            <a:r>
              <a:rPr lang="sv-SE" dirty="0"/>
              <a:t>Ur »The perfect Wagnerite« 1898 (»Den fulländade wagnerianen«)</a:t>
            </a:r>
          </a:p>
        </p:txBody>
      </p:sp>
    </p:spTree>
    <p:extLst>
      <p:ext uri="{BB962C8B-B14F-4D97-AF65-F5344CB8AC3E}">
        <p14:creationId xmlns:p14="http://schemas.microsoft.com/office/powerpoint/2010/main" val="590965615"/>
      </p:ext>
    </p:extLst>
  </p:cSld>
  <p:clrMapOvr>
    <a:masterClrMapping/>
  </p:clrMapOvr>
  <p:transition xmlns:p14="http://schemas.microsoft.com/office/powerpoint/2010/mai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502229" y="1604865"/>
            <a:ext cx="9713167" cy="4555093"/>
          </a:xfrm>
          <a:prstGeom prst="rect">
            <a:avLst/>
          </a:prstGeom>
          <a:noFill/>
        </p:spPr>
        <p:txBody>
          <a:bodyPr wrap="square" rtlCol="0">
            <a:spAutoFit/>
          </a:bodyPr>
          <a:lstStyle/>
          <a:p>
            <a:r>
              <a:rPr lang="sv-SE" dirty="0"/>
              <a:t>Siegmund:</a:t>
            </a:r>
          </a:p>
          <a:p>
            <a:r>
              <a:rPr lang="sv-SE" sz="4000" dirty="0"/>
              <a:t>»Siegmund heter jag nu –</a:t>
            </a:r>
          </a:p>
          <a:p>
            <a:r>
              <a:rPr lang="sv-SE" sz="4000" dirty="0"/>
              <a:t> </a:t>
            </a:r>
          </a:p>
          <a:p>
            <a:r>
              <a:rPr lang="sv-SE" sz="4000" dirty="0"/>
              <a:t>och Siegmund är jag«</a:t>
            </a:r>
          </a:p>
          <a:p>
            <a:endParaRPr lang="sv-SE" sz="4000" dirty="0"/>
          </a:p>
          <a:p>
            <a:endParaRPr lang="sv-SE" sz="4000"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367024501"/>
      </p:ext>
    </p:extLst>
  </p:cSld>
  <p:clrMapOvr>
    <a:masterClrMapping/>
  </p:clrMapOvr>
  <p:transition xmlns:p14="http://schemas.microsoft.com/office/powerpoint/2010/mai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94491"/>
      </p:ext>
    </p:extLst>
  </p:cSld>
  <p:clrMapOvr>
    <a:masterClrMapping/>
  </p:clrMapOvr>
  <p:transition xmlns:p14="http://schemas.microsoft.com/office/powerpoint/2010/mai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830424" y="1343608"/>
            <a:ext cx="10711543" cy="5324535"/>
          </a:xfrm>
          <a:prstGeom prst="rect">
            <a:avLst/>
          </a:prstGeom>
          <a:noFill/>
        </p:spPr>
        <p:txBody>
          <a:bodyPr wrap="square" rtlCol="0">
            <a:spAutoFit/>
          </a:bodyPr>
          <a:lstStyle/>
          <a:p>
            <a:r>
              <a:rPr lang="sv-SE" sz="4000" dirty="0"/>
              <a:t>»Förgick sig Oidipus mot den mänskliga naturen då han gifte sig med sin mor? Förvisso inte. Den sårade naturen hade annars genom detta måst uppenbara att den inte lät några barn uppstå ur detta äktenskap; just naturen visade sig dock fullständigt villig.«</a:t>
            </a:r>
          </a:p>
          <a:p>
            <a:endParaRPr lang="sv-SE" sz="4000" dirty="0"/>
          </a:p>
          <a:p>
            <a:endParaRPr lang="sv-SE" sz="4000" dirty="0"/>
          </a:p>
          <a:p>
            <a:r>
              <a:rPr lang="sv-SE" sz="2000" dirty="0"/>
              <a:t>Ur Richard Wagner: »Opera och drama« 1851</a:t>
            </a:r>
          </a:p>
        </p:txBody>
      </p:sp>
    </p:spTree>
    <p:extLst>
      <p:ext uri="{BB962C8B-B14F-4D97-AF65-F5344CB8AC3E}">
        <p14:creationId xmlns:p14="http://schemas.microsoft.com/office/powerpoint/2010/main" val="4002950102"/>
      </p:ext>
    </p:extLst>
  </p:cSld>
  <p:clrMapOvr>
    <a:masterClrMapping/>
  </p:clrMapOvr>
  <p:transition xmlns:p14="http://schemas.microsoft.com/office/powerpoint/2010/mai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5974552"/>
      </p:ext>
    </p:extLst>
  </p:cSld>
  <p:clrMapOvr>
    <a:masterClrMapping/>
  </p:clrMapOvr>
  <p:transition xmlns:p14="http://schemas.microsoft.com/office/powerpoint/2010/mai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371600" y="587828"/>
            <a:ext cx="9386597" cy="5847755"/>
          </a:xfrm>
          <a:prstGeom prst="rect">
            <a:avLst/>
          </a:prstGeom>
          <a:noFill/>
        </p:spPr>
        <p:txBody>
          <a:bodyPr wrap="square" rtlCol="0">
            <a:spAutoFit/>
          </a:bodyPr>
          <a:lstStyle/>
          <a:p>
            <a:r>
              <a:rPr lang="sv-SE" dirty="0"/>
              <a:t>Siegmund:</a:t>
            </a:r>
          </a:p>
          <a:p>
            <a:r>
              <a:rPr lang="sv-SE" sz="4000" dirty="0"/>
              <a:t>»I så fall ska du hälsa till Valhall,</a:t>
            </a:r>
          </a:p>
          <a:p>
            <a:r>
              <a:rPr lang="sv-SE" sz="4000" dirty="0"/>
              <a:t>hälsa från mig till Wotan!</a:t>
            </a:r>
          </a:p>
          <a:p>
            <a:r>
              <a:rPr lang="sv-SE" sz="4000" dirty="0"/>
              <a:t>Hälsa från mig till Välse</a:t>
            </a:r>
          </a:p>
          <a:p>
            <a:r>
              <a:rPr lang="sv-SE" sz="4000" dirty="0"/>
              <a:t>och alla andra hjältarna: </a:t>
            </a:r>
          </a:p>
          <a:p>
            <a:r>
              <a:rPr lang="sv-SE" sz="4000" dirty="0"/>
              <a:t>hälsa så även till de ljuva drömkvinnorna —</a:t>
            </a:r>
          </a:p>
          <a:p>
            <a:endParaRPr lang="sv-SE" sz="4000" dirty="0"/>
          </a:p>
          <a:p>
            <a:r>
              <a:rPr lang="sv-SE" sz="4000" dirty="0"/>
              <a:t>jag kommer inte med dig till dem!«</a:t>
            </a:r>
          </a:p>
          <a:p>
            <a:endParaRPr lang="sv-SE" sz="4000" dirty="0"/>
          </a:p>
          <a:p>
            <a:endParaRPr lang="sv-SE" dirty="0"/>
          </a:p>
          <a:p>
            <a:r>
              <a:rPr lang="sv-SE" dirty="0"/>
              <a:t>»Valkyrian« akt 2</a:t>
            </a:r>
          </a:p>
        </p:txBody>
      </p:sp>
    </p:spTree>
    <p:extLst>
      <p:ext uri="{BB962C8B-B14F-4D97-AF65-F5344CB8AC3E}">
        <p14:creationId xmlns:p14="http://schemas.microsoft.com/office/powerpoint/2010/main" val="3382026579"/>
      </p:ext>
    </p:extLst>
  </p:cSld>
  <p:clrMapOvr>
    <a:masterClrMapping/>
  </p:clrMapOvr>
  <p:transition xmlns:p14="http://schemas.microsoft.com/office/powerpoint/2010/mai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0009933"/>
      </p:ext>
    </p:extLst>
  </p:cSld>
  <p:clrMapOvr>
    <a:masterClrMapping/>
  </p:clrMapOvr>
  <p:transition xmlns:p14="http://schemas.microsoft.com/office/powerpoint/2010/mai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2202024" y="2164703"/>
            <a:ext cx="8621486" cy="3724096"/>
          </a:xfrm>
          <a:prstGeom prst="rect">
            <a:avLst/>
          </a:prstGeom>
          <a:noFill/>
        </p:spPr>
        <p:txBody>
          <a:bodyPr wrap="square" rtlCol="0">
            <a:spAutoFit/>
          </a:bodyPr>
          <a:lstStyle/>
          <a:p>
            <a:r>
              <a:rPr lang="sv-SE" dirty="0"/>
              <a:t>Siegmund:</a:t>
            </a:r>
          </a:p>
          <a:p>
            <a:r>
              <a:rPr lang="sv-SE" sz="4000" dirty="0"/>
              <a:t>»Om jag så tvingas falla,</a:t>
            </a:r>
          </a:p>
          <a:p>
            <a:r>
              <a:rPr lang="sv-SE" sz="4000" dirty="0"/>
              <a:t>inte tänker jag då dra till Valhall:</a:t>
            </a:r>
          </a:p>
          <a:p>
            <a:r>
              <a:rPr lang="sv-SE" sz="4000" dirty="0"/>
              <a:t>måtte [hellre] helvetet hålla mig hårt!«</a:t>
            </a:r>
          </a:p>
          <a:p>
            <a:endParaRPr lang="sv-SE" sz="4000" dirty="0"/>
          </a:p>
          <a:p>
            <a:endParaRPr lang="sv-SE" sz="4000" dirty="0"/>
          </a:p>
          <a:p>
            <a:r>
              <a:rPr lang="sv-SE" dirty="0"/>
              <a:t>»Valkyrian« akt 2</a:t>
            </a:r>
          </a:p>
        </p:txBody>
      </p:sp>
    </p:spTree>
    <p:extLst>
      <p:ext uri="{BB962C8B-B14F-4D97-AF65-F5344CB8AC3E}">
        <p14:creationId xmlns:p14="http://schemas.microsoft.com/office/powerpoint/2010/main" val="1357461291"/>
      </p:ext>
    </p:extLst>
  </p:cSld>
  <p:clrMapOvr>
    <a:masterClrMapping/>
  </p:clrMapOvr>
  <p:transition xmlns:p14="http://schemas.microsoft.com/office/powerpoint/2010/mai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7940560"/>
      </p:ext>
    </p:extLst>
  </p:cSld>
  <p:clrMapOvr>
    <a:masterClrMapping/>
  </p:clrMapOvr>
  <p:transition xmlns:p14="http://schemas.microsoft.com/office/powerpoint/2010/mai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623526" y="1698171"/>
            <a:ext cx="7408506" cy="4616648"/>
          </a:xfrm>
          <a:prstGeom prst="rect">
            <a:avLst/>
          </a:prstGeom>
          <a:noFill/>
        </p:spPr>
        <p:txBody>
          <a:bodyPr wrap="square" rtlCol="0">
            <a:spAutoFit/>
          </a:bodyPr>
          <a:lstStyle/>
          <a:p>
            <a:r>
              <a:rPr lang="sv-SE" dirty="0"/>
              <a:t>Om Siegmund: </a:t>
            </a:r>
          </a:p>
          <a:p>
            <a:r>
              <a:rPr lang="sv-SE" sz="4000" dirty="0"/>
              <a:t>»en döende utan hopp«</a:t>
            </a:r>
          </a:p>
          <a:p>
            <a:endParaRPr lang="sv-SE" sz="4000" dirty="0"/>
          </a:p>
          <a:p>
            <a:r>
              <a:rPr lang="sv-SE" sz="4000" dirty="0"/>
              <a:t>»är trogen drömmen om frihet«</a:t>
            </a:r>
          </a:p>
          <a:p>
            <a:endParaRPr lang="sv-SE" sz="4000" dirty="0"/>
          </a:p>
          <a:p>
            <a:endParaRPr lang="sv-SE" sz="4000" dirty="0"/>
          </a:p>
          <a:p>
            <a:endParaRPr lang="sv-SE" sz="4000" dirty="0"/>
          </a:p>
          <a:p>
            <a:endParaRPr lang="sv-SE" dirty="0"/>
          </a:p>
          <a:p>
            <a:r>
              <a:rPr lang="sv-SE" dirty="0"/>
              <a:t>Ur Theodor Adorno: »</a:t>
            </a:r>
            <a:r>
              <a:rPr lang="sv-SE" dirty="0" err="1"/>
              <a:t>Versuch</a:t>
            </a:r>
            <a:r>
              <a:rPr lang="sv-SE" dirty="0"/>
              <a:t> </a:t>
            </a:r>
            <a:r>
              <a:rPr lang="sv-SE" dirty="0" err="1"/>
              <a:t>über</a:t>
            </a:r>
            <a:r>
              <a:rPr lang="sv-SE" dirty="0"/>
              <a:t> Wagner« 1937-38</a:t>
            </a:r>
          </a:p>
        </p:txBody>
      </p:sp>
    </p:spTree>
    <p:extLst>
      <p:ext uri="{BB962C8B-B14F-4D97-AF65-F5344CB8AC3E}">
        <p14:creationId xmlns:p14="http://schemas.microsoft.com/office/powerpoint/2010/main" val="2925317591"/>
      </p:ext>
    </p:extLst>
  </p:cSld>
  <p:clrMapOvr>
    <a:masterClrMapping/>
  </p:clrMapOvr>
  <p:transition xmlns:p14="http://schemas.microsoft.com/office/powerpoint/2010/mai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6917472"/>
      </p:ext>
    </p:extLst>
  </p:cSld>
  <p:clrMapOvr>
    <a:masterClrMapping/>
  </p:clrMapOvr>
  <p:transition xmlns:p14="http://schemas.microsoft.com/office/powerpoint/2010/mai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46775" y="444695"/>
            <a:ext cx="11000466" cy="6058742"/>
          </a:xfrm>
        </p:spPr>
        <p:txBody>
          <a:bodyPr>
            <a:normAutofit/>
          </a:bodyPr>
          <a:lstStyle/>
          <a:p>
            <a:endParaRPr lang="sv-SE" sz="4000" dirty="0"/>
          </a:p>
          <a:p>
            <a:endParaRPr lang="sv-SE" sz="4000" dirty="0"/>
          </a:p>
          <a:p>
            <a:endParaRPr lang="sv-SE" sz="4000" dirty="0"/>
          </a:p>
          <a:p>
            <a:pPr marL="0" indent="0" algn="ctr">
              <a:buNone/>
            </a:pPr>
            <a:r>
              <a:rPr lang="sv-SE" sz="5400" dirty="0"/>
              <a:t>»Valkyrians« kvinnor och män –</a:t>
            </a:r>
          </a:p>
          <a:p>
            <a:pPr marL="0" indent="0" algn="ctr">
              <a:buNone/>
            </a:pPr>
            <a:r>
              <a:rPr lang="sv-SE" sz="5400" dirty="0"/>
              <a:t>uppgång och fall</a:t>
            </a:r>
          </a:p>
          <a:p>
            <a:pPr marL="0" indent="0" algn="ctr">
              <a:buNone/>
            </a:pPr>
            <a:endParaRPr lang="sv-SE" sz="5400" dirty="0"/>
          </a:p>
        </p:txBody>
      </p:sp>
    </p:spTree>
    <p:extLst>
      <p:ext uri="{BB962C8B-B14F-4D97-AF65-F5344CB8AC3E}">
        <p14:creationId xmlns:p14="http://schemas.microsoft.com/office/powerpoint/2010/main" val="1252952788"/>
      </p:ext>
    </p:extLst>
  </p:cSld>
  <p:clrMapOvr>
    <a:masterClrMapping/>
  </p:clrMapOvr>
  <p:transition xmlns:p14="http://schemas.microsoft.com/office/powerpoint/2010/mai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4562670" y="2733869"/>
            <a:ext cx="4217437" cy="707886"/>
          </a:xfrm>
          <a:prstGeom prst="rect">
            <a:avLst/>
          </a:prstGeom>
          <a:noFill/>
        </p:spPr>
        <p:txBody>
          <a:bodyPr wrap="square" rtlCol="0">
            <a:spAutoFit/>
          </a:bodyPr>
          <a:lstStyle/>
          <a:p>
            <a:r>
              <a:rPr lang="sv-SE" sz="4000" dirty="0"/>
              <a:t>WOTAN</a:t>
            </a:r>
          </a:p>
        </p:txBody>
      </p:sp>
    </p:spTree>
    <p:extLst>
      <p:ext uri="{BB962C8B-B14F-4D97-AF65-F5344CB8AC3E}">
        <p14:creationId xmlns:p14="http://schemas.microsoft.com/office/powerpoint/2010/main" val="3766377354"/>
      </p:ext>
    </p:extLst>
  </p:cSld>
  <p:clrMapOvr>
    <a:masterClrMapping/>
  </p:clrMapOvr>
  <p:transition xmlns:p14="http://schemas.microsoft.com/office/powerpoint/2010/mai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828799" y="1940767"/>
            <a:ext cx="8173617" cy="2554545"/>
          </a:xfrm>
          <a:prstGeom prst="rect">
            <a:avLst/>
          </a:prstGeom>
          <a:noFill/>
        </p:spPr>
        <p:txBody>
          <a:bodyPr wrap="square" rtlCol="0">
            <a:spAutoFit/>
          </a:bodyPr>
          <a:lstStyle/>
          <a:p>
            <a:pPr algn="ctr"/>
            <a:r>
              <a:rPr lang="sv-SE" sz="4000" dirty="0"/>
              <a:t>»folket«</a:t>
            </a:r>
          </a:p>
          <a:p>
            <a:pPr algn="ctr"/>
            <a:endParaRPr lang="sv-SE" sz="4000" dirty="0"/>
          </a:p>
          <a:p>
            <a:pPr algn="ctr"/>
            <a:endParaRPr lang="sv-SE" sz="4000" dirty="0"/>
          </a:p>
          <a:p>
            <a:pPr algn="ctr"/>
            <a:r>
              <a:rPr lang="sv-SE" sz="4000" dirty="0"/>
              <a:t>»de intelligenta«</a:t>
            </a:r>
          </a:p>
        </p:txBody>
      </p:sp>
      <p:sp>
        <p:nvSpPr>
          <p:cNvPr id="3" name="textruta 2"/>
          <p:cNvSpPr txBox="1"/>
          <p:nvPr/>
        </p:nvSpPr>
        <p:spPr>
          <a:xfrm>
            <a:off x="1119673" y="6176865"/>
            <a:ext cx="7501813" cy="369332"/>
          </a:xfrm>
          <a:prstGeom prst="rect">
            <a:avLst/>
          </a:prstGeom>
          <a:noFill/>
        </p:spPr>
        <p:txBody>
          <a:bodyPr wrap="square" rtlCol="0">
            <a:spAutoFit/>
          </a:bodyPr>
          <a:lstStyle/>
          <a:p>
            <a:r>
              <a:rPr lang="sv-SE" dirty="0"/>
              <a:t>Ur Richard Wagner: »Framtidens konstverk« 1849</a:t>
            </a:r>
          </a:p>
        </p:txBody>
      </p:sp>
    </p:spTree>
    <p:extLst>
      <p:ext uri="{BB962C8B-B14F-4D97-AF65-F5344CB8AC3E}">
        <p14:creationId xmlns:p14="http://schemas.microsoft.com/office/powerpoint/2010/main" val="2981328743"/>
      </p:ext>
    </p:extLst>
  </p:cSld>
  <p:clrMapOvr>
    <a:masterClrMapping/>
  </p:clrMapOvr>
  <p:transition xmlns:p14="http://schemas.microsoft.com/office/powerpoint/2010/mai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587829" y="503851"/>
            <a:ext cx="11000792" cy="5607699"/>
          </a:xfrm>
        </p:spPr>
        <p:txBody>
          <a:bodyPr>
            <a:normAutofit/>
          </a:bodyPr>
          <a:lstStyle/>
          <a:p>
            <a:pPr algn="l">
              <a:lnSpc>
                <a:spcPct val="100000"/>
              </a:lnSpc>
            </a:pPr>
            <a:r>
              <a:rPr lang="sv-SE" sz="1800" spc="0" dirty="0">
                <a:latin typeface="+mn-lt"/>
                <a:cs typeface="Arial" panose="020B0604020202020204" pitchFamily="34" charset="0"/>
              </a:rPr>
              <a:t>Georg Bernhard Shaw: </a:t>
            </a:r>
            <a:r>
              <a:rPr lang="sv-SE" sz="3600" dirty="0">
                <a:latin typeface="+mn-lt"/>
                <a:cs typeface="Arial" panose="020B0604020202020204" pitchFamily="34" charset="0"/>
              </a:rPr>
              <a:t/>
            </a:r>
            <a:br>
              <a:rPr lang="sv-SE" sz="3600" dirty="0">
                <a:latin typeface="+mn-lt"/>
                <a:cs typeface="Arial" panose="020B0604020202020204" pitchFamily="34" charset="0"/>
              </a:rPr>
            </a:br>
            <a:r>
              <a:rPr lang="sv-SE" sz="3600" dirty="0">
                <a:latin typeface="+mn-lt"/>
                <a:cs typeface="Arial" panose="020B0604020202020204" pitchFamily="34" charset="0"/>
              </a:rPr>
              <a:t/>
            </a:r>
            <a:br>
              <a:rPr lang="sv-SE" sz="3600" dirty="0">
                <a:latin typeface="+mn-lt"/>
                <a:cs typeface="Arial" panose="020B0604020202020204" pitchFamily="34" charset="0"/>
              </a:rPr>
            </a:br>
            <a:r>
              <a:rPr lang="sv-SE" sz="3600" dirty="0">
                <a:latin typeface="+mn-lt"/>
                <a:cs typeface="Arial" panose="020B0604020202020204" pitchFamily="34" charset="0"/>
              </a:rPr>
              <a:t/>
            </a:r>
            <a:br>
              <a:rPr lang="sv-SE" sz="3600" dirty="0">
                <a:latin typeface="+mn-lt"/>
                <a:cs typeface="Arial" panose="020B0604020202020204" pitchFamily="34" charset="0"/>
              </a:rPr>
            </a:br>
            <a:r>
              <a:rPr lang="sv-SE" sz="3600" dirty="0">
                <a:latin typeface="+mn-lt"/>
                <a:cs typeface="Arial" panose="020B0604020202020204" pitchFamily="34" charset="0"/>
              </a:rPr>
              <a:t/>
            </a:r>
            <a:br>
              <a:rPr lang="sv-SE" sz="3600" dirty="0">
                <a:latin typeface="+mn-lt"/>
                <a:cs typeface="Arial" panose="020B0604020202020204" pitchFamily="34" charset="0"/>
              </a:rPr>
            </a:br>
            <a:r>
              <a:rPr lang="sv-SE" sz="3600" dirty="0">
                <a:latin typeface="+mn-lt"/>
                <a:cs typeface="Arial" panose="020B0604020202020204" pitchFamily="34" charset="0"/>
              </a:rPr>
              <a:t>                 </a:t>
            </a:r>
            <a:r>
              <a:rPr lang="sv-SE" sz="3600" spc="0" dirty="0">
                <a:effectLst/>
                <a:latin typeface="+mn-lt"/>
                <a:cs typeface="Arial" panose="020B0604020202020204" pitchFamily="34" charset="0"/>
              </a:rPr>
              <a:t>»De intellektuella, moraliska och begåvade, </a:t>
            </a:r>
            <a:br>
              <a:rPr lang="sv-SE" sz="3600" spc="0" dirty="0">
                <a:effectLst/>
                <a:latin typeface="+mn-lt"/>
                <a:cs typeface="Arial" panose="020B0604020202020204" pitchFamily="34" charset="0"/>
              </a:rPr>
            </a:br>
            <a:r>
              <a:rPr lang="sv-SE" sz="3600" spc="0" dirty="0">
                <a:effectLst/>
                <a:latin typeface="+mn-lt"/>
                <a:cs typeface="Arial" panose="020B0604020202020204" pitchFamily="34" charset="0"/>
              </a:rPr>
              <a:t>          som upprättar och styr stater och kyrkor«</a:t>
            </a:r>
            <a:r>
              <a:rPr lang="sv-SE" sz="3600" dirty="0">
                <a:effectLst/>
                <a:latin typeface="+mn-lt"/>
                <a:cs typeface="Arial" panose="020B0604020202020204" pitchFamily="34" charset="0"/>
              </a:rPr>
              <a:t/>
            </a:r>
            <a:br>
              <a:rPr lang="sv-SE" sz="3600" dirty="0">
                <a:effectLst/>
                <a:latin typeface="+mn-lt"/>
                <a:cs typeface="Arial" panose="020B0604020202020204" pitchFamily="34" charset="0"/>
              </a:rPr>
            </a:br>
            <a:r>
              <a:rPr lang="sv-SE" sz="3600" dirty="0">
                <a:effectLst/>
                <a:latin typeface="+mn-lt"/>
                <a:cs typeface="Arial" panose="020B0604020202020204" pitchFamily="34" charset="0"/>
              </a:rPr>
              <a:t/>
            </a:r>
            <a:br>
              <a:rPr lang="sv-SE" sz="3600" dirty="0">
                <a:effectLst/>
                <a:latin typeface="+mn-lt"/>
                <a:cs typeface="Arial" panose="020B0604020202020204" pitchFamily="34" charset="0"/>
              </a:rPr>
            </a:br>
            <a:r>
              <a:rPr lang="sv-SE" sz="3600" dirty="0">
                <a:effectLst/>
                <a:latin typeface="+mn-lt"/>
                <a:cs typeface="Arial" panose="020B0604020202020204" pitchFamily="34" charset="0"/>
              </a:rPr>
              <a:t/>
            </a:r>
            <a:br>
              <a:rPr lang="sv-SE" sz="3600" dirty="0">
                <a:effectLst/>
                <a:latin typeface="+mn-lt"/>
                <a:cs typeface="Arial" panose="020B0604020202020204" pitchFamily="34" charset="0"/>
              </a:rPr>
            </a:br>
            <a:r>
              <a:rPr lang="sv-SE" sz="3200" dirty="0">
                <a:effectLst/>
                <a:latin typeface="+mn-lt"/>
              </a:rPr>
              <a:t/>
            </a:r>
            <a:br>
              <a:rPr lang="sv-SE" sz="3200" dirty="0">
                <a:effectLst/>
                <a:latin typeface="+mn-lt"/>
              </a:rPr>
            </a:br>
            <a:endParaRPr lang="sv-SE" sz="3600" dirty="0">
              <a:latin typeface="+mn-lt"/>
              <a:cs typeface="Arial" panose="020B0604020202020204" pitchFamily="34" charset="0"/>
            </a:endParaRPr>
          </a:p>
        </p:txBody>
      </p:sp>
      <p:sp>
        <p:nvSpPr>
          <p:cNvPr id="4" name="textruta 3"/>
          <p:cNvSpPr txBox="1"/>
          <p:nvPr/>
        </p:nvSpPr>
        <p:spPr>
          <a:xfrm>
            <a:off x="587829" y="6279502"/>
            <a:ext cx="9834466" cy="369332"/>
          </a:xfrm>
          <a:prstGeom prst="rect">
            <a:avLst/>
          </a:prstGeom>
          <a:noFill/>
        </p:spPr>
        <p:txBody>
          <a:bodyPr wrap="square" rtlCol="0">
            <a:spAutoFit/>
          </a:bodyPr>
          <a:lstStyle/>
          <a:p>
            <a:r>
              <a:rPr lang="sv-SE" dirty="0"/>
              <a:t>Ur »The perfect Wagnerite« 1898 (»Den fulländade wagnerianen«)</a:t>
            </a:r>
          </a:p>
        </p:txBody>
      </p:sp>
    </p:spTree>
    <p:extLst>
      <p:ext uri="{BB962C8B-B14F-4D97-AF65-F5344CB8AC3E}">
        <p14:creationId xmlns:p14="http://schemas.microsoft.com/office/powerpoint/2010/main" val="2886775887"/>
      </p:ext>
    </p:extLst>
  </p:cSld>
  <p:clrMapOvr>
    <a:masterClrMapping/>
  </p:clrMapOvr>
  <p:transition xmlns:p14="http://schemas.microsoft.com/office/powerpoint/2010/mai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8290195"/>
      </p:ext>
    </p:extLst>
  </p:cSld>
  <p:clrMapOvr>
    <a:masterClrMapping/>
  </p:clrMapOvr>
  <p:transition xmlns:p14="http://schemas.microsoft.com/office/powerpoint/2010/mai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492898" y="1660849"/>
            <a:ext cx="8920065" cy="4924425"/>
          </a:xfrm>
          <a:prstGeom prst="rect">
            <a:avLst/>
          </a:prstGeom>
          <a:noFill/>
        </p:spPr>
        <p:txBody>
          <a:bodyPr wrap="square" rtlCol="0">
            <a:spAutoFit/>
          </a:bodyPr>
          <a:lstStyle/>
          <a:p>
            <a:r>
              <a:rPr lang="sv-SE" sz="4000" dirty="0"/>
              <a:t>»Ta en ordentlig titt på honom! Han är på pricken lik oss; han är kontentan av nutidens intelligens….«</a:t>
            </a:r>
          </a:p>
          <a:p>
            <a:endParaRPr lang="sv-SE" sz="4000" dirty="0"/>
          </a:p>
          <a:p>
            <a:endParaRPr lang="sv-SE" sz="4000" dirty="0"/>
          </a:p>
          <a:p>
            <a:endParaRPr lang="sv-SE" sz="4000" dirty="0"/>
          </a:p>
          <a:p>
            <a:endParaRPr lang="sv-SE" dirty="0"/>
          </a:p>
          <a:p>
            <a:endParaRPr lang="sv-SE" dirty="0"/>
          </a:p>
          <a:p>
            <a:r>
              <a:rPr lang="sv-SE" dirty="0"/>
              <a:t>Ur Richard Wagners brev till August Röckel den 25 januari 1854</a:t>
            </a:r>
          </a:p>
          <a:p>
            <a:endParaRPr lang="sv-SE" sz="2000" dirty="0"/>
          </a:p>
        </p:txBody>
      </p:sp>
    </p:spTree>
    <p:extLst>
      <p:ext uri="{BB962C8B-B14F-4D97-AF65-F5344CB8AC3E}">
        <p14:creationId xmlns:p14="http://schemas.microsoft.com/office/powerpoint/2010/main" val="637554438"/>
      </p:ext>
    </p:extLst>
  </p:cSld>
  <p:clrMapOvr>
    <a:masterClrMapping/>
  </p:clrMapOvr>
  <p:transition xmlns:p14="http://schemas.microsoft.com/office/powerpoint/2010/mai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9142382"/>
      </p:ext>
    </p:extLst>
  </p:cSld>
  <p:clrMapOvr>
    <a:masterClrMapping/>
  </p:clrMapOvr>
  <p:transition xmlns:p14="http://schemas.microsoft.com/office/powerpoint/2010/mai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455575" y="2155372"/>
            <a:ext cx="9227975" cy="4339650"/>
          </a:xfrm>
          <a:prstGeom prst="rect">
            <a:avLst/>
          </a:prstGeom>
          <a:noFill/>
        </p:spPr>
        <p:txBody>
          <a:bodyPr wrap="square" rtlCol="0">
            <a:spAutoFit/>
          </a:bodyPr>
          <a:lstStyle/>
          <a:p>
            <a:r>
              <a:rPr lang="sv-SE" dirty="0"/>
              <a:t>Fasolt:</a:t>
            </a:r>
          </a:p>
          <a:p>
            <a:r>
              <a:rPr lang="sv-SE" sz="4000" dirty="0"/>
              <a:t>»Det du är, är du enbart genom fördragen«</a:t>
            </a:r>
          </a:p>
          <a:p>
            <a:endParaRPr lang="sv-SE" sz="4000" dirty="0"/>
          </a:p>
          <a:p>
            <a:endParaRPr lang="sv-SE" sz="4000" dirty="0"/>
          </a:p>
          <a:p>
            <a:endParaRPr lang="sv-SE" sz="4000" dirty="0"/>
          </a:p>
          <a:p>
            <a:endParaRPr lang="sv-SE" sz="4000" dirty="0"/>
          </a:p>
          <a:p>
            <a:endParaRPr lang="sv-SE" sz="4000" dirty="0"/>
          </a:p>
          <a:p>
            <a:r>
              <a:rPr lang="sv-SE" dirty="0"/>
              <a:t>»Rhenguldet«, bild 2</a:t>
            </a:r>
          </a:p>
        </p:txBody>
      </p:sp>
    </p:spTree>
    <p:extLst>
      <p:ext uri="{BB962C8B-B14F-4D97-AF65-F5344CB8AC3E}">
        <p14:creationId xmlns:p14="http://schemas.microsoft.com/office/powerpoint/2010/main" val="2030646504"/>
      </p:ext>
    </p:extLst>
  </p:cSld>
  <p:clrMapOvr>
    <a:masterClrMapping/>
  </p:clrMapOvr>
  <p:transition xmlns:p14="http://schemas.microsoft.com/office/powerpoint/2010/mai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334277" y="699797"/>
            <a:ext cx="9227975" cy="5570756"/>
          </a:xfrm>
          <a:prstGeom prst="rect">
            <a:avLst/>
          </a:prstGeom>
          <a:noFill/>
        </p:spPr>
        <p:txBody>
          <a:bodyPr wrap="square" rtlCol="0">
            <a:spAutoFit/>
          </a:bodyPr>
          <a:lstStyle/>
          <a:p>
            <a:r>
              <a:rPr lang="sv-SE" dirty="0"/>
              <a:t>Fasolt:</a:t>
            </a:r>
          </a:p>
          <a:p>
            <a:r>
              <a:rPr lang="sv-SE" sz="4000" dirty="0"/>
              <a:t>»Ni som härskar genom skönhet,</a:t>
            </a:r>
          </a:p>
          <a:p>
            <a:r>
              <a:rPr lang="sv-SE" sz="4000" dirty="0"/>
              <a:t>ni skimrande upphöjda släkte,</a:t>
            </a:r>
          </a:p>
          <a:p>
            <a:r>
              <a:rPr lang="sv-SE" sz="4000" dirty="0"/>
              <a:t>så dåraktigt ni strävar</a:t>
            </a:r>
          </a:p>
          <a:p>
            <a:r>
              <a:rPr lang="sv-SE" sz="4000" dirty="0"/>
              <a:t>efter torn av sten,</a:t>
            </a:r>
          </a:p>
          <a:p>
            <a:r>
              <a:rPr lang="sv-SE" sz="4000" dirty="0"/>
              <a:t>[och] för borgen och dess sal, </a:t>
            </a:r>
          </a:p>
          <a:p>
            <a:r>
              <a:rPr lang="sv-SE" sz="4000" dirty="0"/>
              <a:t>pantsätter ni lyckan med kvinnan!«</a:t>
            </a:r>
          </a:p>
          <a:p>
            <a:endParaRPr lang="sv-SE" sz="4000" dirty="0"/>
          </a:p>
          <a:p>
            <a:endParaRPr lang="sv-SE" sz="4000" dirty="0"/>
          </a:p>
          <a:p>
            <a:r>
              <a:rPr lang="sv-SE" dirty="0"/>
              <a:t>»Rhenguldet«, bild 2</a:t>
            </a:r>
          </a:p>
        </p:txBody>
      </p:sp>
    </p:spTree>
    <p:extLst>
      <p:ext uri="{BB962C8B-B14F-4D97-AF65-F5344CB8AC3E}">
        <p14:creationId xmlns:p14="http://schemas.microsoft.com/office/powerpoint/2010/main" val="507116790"/>
      </p:ext>
    </p:extLst>
  </p:cSld>
  <p:clrMapOvr>
    <a:masterClrMapping/>
  </p:clrMapOvr>
  <p:transition xmlns:p14="http://schemas.microsoft.com/office/powerpoint/2010/mai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5344286"/>
      </p:ext>
    </p:extLst>
  </p:cSld>
  <p:clrMapOvr>
    <a:masterClrMapping/>
  </p:clrMapOvr>
  <p:transition xmlns:p14="http://schemas.microsoft.com/office/powerpoint/2010/mai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642188" y="1922106"/>
            <a:ext cx="8686800" cy="4278094"/>
          </a:xfrm>
          <a:prstGeom prst="rect">
            <a:avLst/>
          </a:prstGeom>
          <a:noFill/>
        </p:spPr>
        <p:txBody>
          <a:bodyPr wrap="square" rtlCol="0">
            <a:spAutoFit/>
          </a:bodyPr>
          <a:lstStyle/>
          <a:p>
            <a:r>
              <a:rPr lang="sv-SE" dirty="0"/>
              <a:t>Wotan:</a:t>
            </a:r>
          </a:p>
          <a:p>
            <a:r>
              <a:rPr lang="sv-SE" sz="4000" dirty="0"/>
              <a:t>»jag är herre genom fördrag,</a:t>
            </a:r>
          </a:p>
          <a:p>
            <a:r>
              <a:rPr lang="sv-SE" sz="4000" dirty="0"/>
              <a:t>under dessa fördrag är jag nu träl.«</a:t>
            </a:r>
          </a:p>
          <a:p>
            <a:endParaRPr lang="sv-SE" sz="4000" dirty="0"/>
          </a:p>
          <a:p>
            <a:endParaRPr lang="sv-SE" sz="4000" dirty="0"/>
          </a:p>
          <a:p>
            <a:endParaRPr lang="sv-SE" sz="4000" dirty="0"/>
          </a:p>
          <a:p>
            <a:endParaRPr lang="sv-SE" dirty="0"/>
          </a:p>
          <a:p>
            <a:endParaRPr lang="sv-SE" dirty="0"/>
          </a:p>
          <a:p>
            <a:r>
              <a:rPr lang="sv-SE" dirty="0"/>
              <a:t>»Valkyrian« akt 2</a:t>
            </a:r>
          </a:p>
        </p:txBody>
      </p:sp>
    </p:spTree>
    <p:extLst>
      <p:ext uri="{BB962C8B-B14F-4D97-AF65-F5344CB8AC3E}">
        <p14:creationId xmlns:p14="http://schemas.microsoft.com/office/powerpoint/2010/main" val="1251486907"/>
      </p:ext>
    </p:extLst>
  </p:cSld>
  <p:clrMapOvr>
    <a:masterClrMapping/>
  </p:clrMapOvr>
  <p:transition xmlns:p14="http://schemas.microsoft.com/office/powerpoint/2010/mai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4497355" y="2752532"/>
            <a:ext cx="4795935" cy="707886"/>
          </a:xfrm>
          <a:prstGeom prst="rect">
            <a:avLst/>
          </a:prstGeom>
          <a:noFill/>
        </p:spPr>
        <p:txBody>
          <a:bodyPr wrap="square" rtlCol="0">
            <a:spAutoFit/>
          </a:bodyPr>
          <a:lstStyle/>
          <a:p>
            <a:r>
              <a:rPr lang="sv-SE" sz="4000" dirty="0"/>
              <a:t>SIEGMUND</a:t>
            </a:r>
          </a:p>
        </p:txBody>
      </p:sp>
    </p:spTree>
    <p:extLst>
      <p:ext uri="{BB962C8B-B14F-4D97-AF65-F5344CB8AC3E}">
        <p14:creationId xmlns:p14="http://schemas.microsoft.com/office/powerpoint/2010/main" val="1556697140"/>
      </p:ext>
    </p:extLst>
  </p:cSld>
  <p:clrMapOvr>
    <a:masterClrMapping/>
  </p:clrMapOvr>
  <p:transition xmlns:p14="http://schemas.microsoft.com/office/powerpoint/2010/mai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744824" y="709126"/>
            <a:ext cx="8985380" cy="5570756"/>
          </a:xfrm>
          <a:prstGeom prst="rect">
            <a:avLst/>
          </a:prstGeom>
          <a:noFill/>
        </p:spPr>
        <p:txBody>
          <a:bodyPr wrap="square" rtlCol="0">
            <a:spAutoFit/>
          </a:bodyPr>
          <a:lstStyle/>
          <a:p>
            <a:r>
              <a:rPr lang="sv-SE" dirty="0"/>
              <a:t>Wotan:</a:t>
            </a:r>
          </a:p>
          <a:p>
            <a:r>
              <a:rPr lang="sv-SE" sz="4000" dirty="0"/>
              <a:t>»En gång då ungdomens</a:t>
            </a:r>
          </a:p>
          <a:p>
            <a:r>
              <a:rPr lang="sv-SE" sz="4000" dirty="0"/>
              <a:t>kärlekslust förbleknat för mig,</a:t>
            </a:r>
          </a:p>
          <a:p>
            <a:r>
              <a:rPr lang="sv-SE" sz="4000" dirty="0"/>
              <a:t>längtade mitt mod efter makt</a:t>
            </a:r>
          </a:p>
          <a:p>
            <a:r>
              <a:rPr lang="sv-SE" sz="4000" dirty="0"/>
              <a:t>[…..]</a:t>
            </a:r>
          </a:p>
          <a:p>
            <a:r>
              <a:rPr lang="sv-SE" sz="4000" dirty="0"/>
              <a:t>Jag ville dock inte</a:t>
            </a:r>
          </a:p>
          <a:p>
            <a:r>
              <a:rPr lang="sv-SE" sz="4000" dirty="0"/>
              <a:t>avstå från kärleken,</a:t>
            </a:r>
          </a:p>
          <a:p>
            <a:r>
              <a:rPr lang="sv-SE" sz="4000" dirty="0"/>
              <a:t>med makten begärde jag kärlek.«</a:t>
            </a:r>
          </a:p>
          <a:p>
            <a:endParaRPr lang="sv-SE" sz="4000" dirty="0"/>
          </a:p>
          <a:p>
            <a:r>
              <a:rPr lang="sv-SE" dirty="0"/>
              <a:t>»Valkyrian« akt 2</a:t>
            </a:r>
          </a:p>
        </p:txBody>
      </p:sp>
    </p:spTree>
    <p:extLst>
      <p:ext uri="{BB962C8B-B14F-4D97-AF65-F5344CB8AC3E}">
        <p14:creationId xmlns:p14="http://schemas.microsoft.com/office/powerpoint/2010/main" val="2405295903"/>
      </p:ext>
    </p:extLst>
  </p:cSld>
  <p:clrMapOvr>
    <a:masterClrMapping/>
  </p:clrMapOvr>
  <p:transition xmlns:p14="http://schemas.microsoft.com/office/powerpoint/2010/mai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55960"/>
      </p:ext>
    </p:extLst>
  </p:cSld>
  <p:clrMapOvr>
    <a:masterClrMapping/>
  </p:clrMapOvr>
  <p:transition xmlns:p14="http://schemas.microsoft.com/office/powerpoint/2010/mai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763484" y="363894"/>
            <a:ext cx="9395927" cy="6186309"/>
          </a:xfrm>
          <a:prstGeom prst="rect">
            <a:avLst/>
          </a:prstGeom>
          <a:noFill/>
        </p:spPr>
        <p:txBody>
          <a:bodyPr wrap="square" rtlCol="0">
            <a:spAutoFit/>
          </a:bodyPr>
          <a:lstStyle/>
          <a:p>
            <a:r>
              <a:rPr lang="sv-SE" dirty="0"/>
              <a:t>Wotan:</a:t>
            </a:r>
          </a:p>
          <a:p>
            <a:r>
              <a:rPr lang="sv-SE" sz="3600" dirty="0"/>
              <a:t>»En gång då ungdomens</a:t>
            </a:r>
          </a:p>
          <a:p>
            <a:r>
              <a:rPr lang="sv-SE" sz="3600" dirty="0"/>
              <a:t>kärlekslust förbleknat för mig,</a:t>
            </a:r>
          </a:p>
          <a:p>
            <a:r>
              <a:rPr lang="sv-SE" sz="3600" dirty="0"/>
              <a:t>längtade mitt mod efter makt:</a:t>
            </a:r>
          </a:p>
          <a:p>
            <a:r>
              <a:rPr lang="sv-SE" sz="3600" dirty="0"/>
              <a:t>jag drevs med raseri av en häftig önskan,</a:t>
            </a:r>
          </a:p>
          <a:p>
            <a:r>
              <a:rPr lang="sv-SE" sz="3600" dirty="0"/>
              <a:t>och erövrade världen;</a:t>
            </a:r>
          </a:p>
          <a:p>
            <a:r>
              <a:rPr lang="sv-SE" sz="3600" dirty="0"/>
              <a:t>jag var bedräglig utan att veta det,</a:t>
            </a:r>
          </a:p>
          <a:p>
            <a:r>
              <a:rPr lang="sv-SE" sz="3600" dirty="0"/>
              <a:t>jag utövade svekfullhet,</a:t>
            </a:r>
          </a:p>
          <a:p>
            <a:r>
              <a:rPr lang="sv-SE" sz="3600" dirty="0"/>
              <a:t>och band upp genom fördrag,</a:t>
            </a:r>
          </a:p>
          <a:p>
            <a:r>
              <a:rPr lang="sv-SE" sz="3600" dirty="0"/>
              <a:t>det som rymde olycka:«</a:t>
            </a:r>
          </a:p>
          <a:p>
            <a:endParaRPr lang="sv-SE" dirty="0"/>
          </a:p>
          <a:p>
            <a:endParaRPr lang="sv-SE" dirty="0"/>
          </a:p>
          <a:p>
            <a:r>
              <a:rPr lang="sv-SE" dirty="0"/>
              <a:t>»Valkyrian« akt 2</a:t>
            </a:r>
          </a:p>
        </p:txBody>
      </p:sp>
    </p:spTree>
    <p:extLst>
      <p:ext uri="{BB962C8B-B14F-4D97-AF65-F5344CB8AC3E}">
        <p14:creationId xmlns:p14="http://schemas.microsoft.com/office/powerpoint/2010/main" val="495250669"/>
      </p:ext>
    </p:extLst>
  </p:cSld>
  <p:clrMapOvr>
    <a:masterClrMapping/>
  </p:clrMapOvr>
  <p:transition xmlns:p14="http://schemas.microsoft.com/office/powerpoint/2010/mai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0644306"/>
      </p:ext>
    </p:extLst>
  </p:cSld>
  <p:clrMapOvr>
    <a:masterClrMapping/>
  </p:clrMapOvr>
  <p:transition xmlns:p14="http://schemas.microsoft.com/office/powerpoint/2010/mai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903444" y="1548881"/>
            <a:ext cx="7259216" cy="4924425"/>
          </a:xfrm>
          <a:prstGeom prst="rect">
            <a:avLst/>
          </a:prstGeom>
          <a:noFill/>
        </p:spPr>
        <p:txBody>
          <a:bodyPr wrap="square" rtlCol="0">
            <a:spAutoFit/>
          </a:bodyPr>
          <a:lstStyle/>
          <a:p>
            <a:r>
              <a:rPr lang="sv-SE" dirty="0"/>
              <a:t>Wotan:</a:t>
            </a:r>
          </a:p>
          <a:p>
            <a:r>
              <a:rPr lang="sv-SE" sz="4000" dirty="0"/>
              <a:t>»En fri – förmår jag inte skapa med min vilja«</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861321054"/>
      </p:ext>
    </p:extLst>
  </p:cSld>
  <p:clrMapOvr>
    <a:masterClrMapping/>
  </p:clrMapOvr>
  <p:transition xmlns:p14="http://schemas.microsoft.com/office/powerpoint/2010/mai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884783" y="2183363"/>
            <a:ext cx="7259216" cy="4031873"/>
          </a:xfrm>
          <a:prstGeom prst="rect">
            <a:avLst/>
          </a:prstGeom>
          <a:noFill/>
        </p:spPr>
        <p:txBody>
          <a:bodyPr wrap="square" rtlCol="0">
            <a:spAutoFit/>
          </a:bodyPr>
          <a:lstStyle/>
          <a:p>
            <a:r>
              <a:rPr lang="sv-SE" dirty="0"/>
              <a:t>Wotan:</a:t>
            </a:r>
          </a:p>
          <a:p>
            <a:r>
              <a:rPr lang="sv-SE" sz="4000" dirty="0"/>
              <a:t>»Jag ger upp mitt verk«</a:t>
            </a:r>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046199357"/>
      </p:ext>
    </p:extLst>
  </p:cSld>
  <p:clrMapOvr>
    <a:masterClrMapping/>
  </p:clrMapOvr>
  <p:transition xmlns:p14="http://schemas.microsoft.com/office/powerpoint/2010/mai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7397657"/>
      </p:ext>
    </p:extLst>
  </p:cSld>
  <p:clrMapOvr>
    <a:masterClrMapping/>
  </p:clrMapOvr>
  <p:transition xmlns:p14="http://schemas.microsoft.com/office/powerpoint/2010/mai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530221" y="2080727"/>
            <a:ext cx="8248261" cy="4093428"/>
          </a:xfrm>
          <a:prstGeom prst="rect">
            <a:avLst/>
          </a:prstGeom>
          <a:noFill/>
        </p:spPr>
        <p:txBody>
          <a:bodyPr wrap="square" rtlCol="0">
            <a:spAutoFit/>
          </a:bodyPr>
          <a:lstStyle/>
          <a:p>
            <a:r>
              <a:rPr lang="sv-SE" dirty="0"/>
              <a:t>Wotan:</a:t>
            </a:r>
          </a:p>
          <a:p>
            <a:r>
              <a:rPr lang="sv-SE" sz="4000" dirty="0"/>
              <a:t>»Jag fångade mig i mina egna bojor,  jag ofriaste av alla!« </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493935975"/>
      </p:ext>
    </p:extLst>
  </p:cSld>
  <p:clrMapOvr>
    <a:masterClrMapping/>
  </p:clrMapOvr>
  <p:transition xmlns:p14="http://schemas.microsoft.com/office/powerpoint/2010/mai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530221" y="2080727"/>
            <a:ext cx="8248261" cy="4093428"/>
          </a:xfrm>
          <a:prstGeom prst="rect">
            <a:avLst/>
          </a:prstGeom>
          <a:noFill/>
        </p:spPr>
        <p:txBody>
          <a:bodyPr wrap="square" rtlCol="0">
            <a:spAutoFit/>
          </a:bodyPr>
          <a:lstStyle/>
          <a:p>
            <a:r>
              <a:rPr lang="sv-SE" dirty="0"/>
              <a:t>Wotan:</a:t>
            </a:r>
          </a:p>
          <a:p>
            <a:r>
              <a:rPr lang="sv-SE" sz="4000" dirty="0"/>
              <a:t>»jag är herre genom fördrag,</a:t>
            </a:r>
          </a:p>
          <a:p>
            <a:r>
              <a:rPr lang="sv-SE" sz="4000" dirty="0"/>
              <a:t>under dessa fördrag är jag nu träl.« </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956136630"/>
      </p:ext>
    </p:extLst>
  </p:cSld>
  <p:clrMapOvr>
    <a:masterClrMapping/>
  </p:clrMapOvr>
  <p:transition xmlns:p14="http://schemas.microsoft.com/office/powerpoint/2010/mai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0176053"/>
      </p:ext>
    </p:extLst>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3753832"/>
      </p:ext>
    </p:extLst>
  </p:cSld>
  <p:clrMapOvr>
    <a:masterClrMapping/>
  </p:clrMapOvr>
  <p:transition xmlns:p14="http://schemas.microsoft.com/office/powerpoint/2010/mai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492898" y="1660849"/>
            <a:ext cx="8920065" cy="4862870"/>
          </a:xfrm>
          <a:prstGeom prst="rect">
            <a:avLst/>
          </a:prstGeom>
          <a:noFill/>
        </p:spPr>
        <p:txBody>
          <a:bodyPr wrap="square" rtlCol="0">
            <a:spAutoFit/>
          </a:bodyPr>
          <a:lstStyle/>
          <a:p>
            <a:r>
              <a:rPr lang="sv-SE" sz="4000" dirty="0"/>
              <a:t>»Han är på pricken lik oss; han är kontentan av nutidens intelligens….«</a:t>
            </a:r>
          </a:p>
          <a:p>
            <a:endParaRPr lang="sv-SE" sz="4000" dirty="0"/>
          </a:p>
          <a:p>
            <a:endParaRPr lang="sv-SE" sz="4000" dirty="0"/>
          </a:p>
          <a:p>
            <a:endParaRPr lang="sv-SE" sz="4000" dirty="0"/>
          </a:p>
          <a:p>
            <a:endParaRPr lang="sv-SE" dirty="0"/>
          </a:p>
          <a:p>
            <a:endParaRPr lang="sv-SE" dirty="0"/>
          </a:p>
          <a:p>
            <a:endParaRPr lang="sv-SE" dirty="0"/>
          </a:p>
          <a:p>
            <a:endParaRPr lang="sv-SE" dirty="0"/>
          </a:p>
          <a:p>
            <a:r>
              <a:rPr lang="sv-SE" dirty="0"/>
              <a:t>Ur Richard Wagners brev till August Röckel den 25 januari 1854</a:t>
            </a:r>
          </a:p>
          <a:p>
            <a:endParaRPr lang="sv-SE" sz="2000" dirty="0"/>
          </a:p>
        </p:txBody>
      </p:sp>
    </p:spTree>
    <p:extLst>
      <p:ext uri="{BB962C8B-B14F-4D97-AF65-F5344CB8AC3E}">
        <p14:creationId xmlns:p14="http://schemas.microsoft.com/office/powerpoint/2010/main" val="2206769052"/>
      </p:ext>
    </p:extLst>
  </p:cSld>
  <p:clrMapOvr>
    <a:masterClrMapping/>
  </p:clrMapOvr>
  <p:transition xmlns:p14="http://schemas.microsoft.com/office/powerpoint/2010/mai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3339986"/>
      </p:ext>
    </p:extLst>
  </p:cSld>
  <p:clrMapOvr>
    <a:masterClrMapping/>
  </p:clrMapOvr>
  <p:transition xmlns:p14="http://schemas.microsoft.com/office/powerpoint/2010/mai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726164" y="1968759"/>
            <a:ext cx="8332237" cy="4647426"/>
          </a:xfrm>
          <a:prstGeom prst="rect">
            <a:avLst/>
          </a:prstGeom>
          <a:noFill/>
        </p:spPr>
        <p:txBody>
          <a:bodyPr wrap="square" rtlCol="0">
            <a:spAutoFit/>
          </a:bodyPr>
          <a:lstStyle/>
          <a:p>
            <a:r>
              <a:rPr lang="sv-SE" dirty="0"/>
              <a:t>Vandraren:</a:t>
            </a:r>
          </a:p>
          <a:p>
            <a:r>
              <a:rPr lang="sv-SE" sz="4000" dirty="0"/>
              <a:t>»Jag kom för att beskåda, </a:t>
            </a:r>
          </a:p>
          <a:p>
            <a:r>
              <a:rPr lang="sv-SE" sz="4000" dirty="0"/>
              <a:t>ej för att handla«</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»Siegfried« akt 2</a:t>
            </a:r>
          </a:p>
        </p:txBody>
      </p:sp>
    </p:spTree>
    <p:extLst>
      <p:ext uri="{BB962C8B-B14F-4D97-AF65-F5344CB8AC3E}">
        <p14:creationId xmlns:p14="http://schemas.microsoft.com/office/powerpoint/2010/main" val="2462250736"/>
      </p:ext>
    </p:extLst>
  </p:cSld>
  <p:clrMapOvr>
    <a:masterClrMapping/>
  </p:clrMapOvr>
  <p:transition xmlns:p14="http://schemas.microsoft.com/office/powerpoint/2010/mai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4849844"/>
      </p:ext>
    </p:extLst>
  </p:cSld>
  <p:clrMapOvr>
    <a:masterClrMapping/>
  </p:clrMapOvr>
  <p:transition xmlns:p14="http://schemas.microsoft.com/office/powerpoint/2010/mai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54361" y="877077"/>
            <a:ext cx="10506268" cy="5632311"/>
          </a:xfrm>
          <a:prstGeom prst="rect">
            <a:avLst/>
          </a:prstGeom>
          <a:noFill/>
        </p:spPr>
        <p:txBody>
          <a:bodyPr wrap="square" rtlCol="0">
            <a:spAutoFit/>
          </a:bodyPr>
          <a:lstStyle/>
          <a:p>
            <a:r>
              <a:rPr lang="sv-SE" dirty="0"/>
              <a:t>Wotan:</a:t>
            </a:r>
          </a:p>
          <a:p>
            <a:r>
              <a:rPr lang="sv-SE" sz="3600" dirty="0"/>
              <a:t>»en hjälte som jag hjälpande inte skulle få närma mig, </a:t>
            </a:r>
          </a:p>
          <a:p>
            <a:r>
              <a:rPr lang="sv-SE" sz="3600" dirty="0"/>
              <a:t>en hjälte som vore främmande för guden, </a:t>
            </a:r>
          </a:p>
          <a:p>
            <a:r>
              <a:rPr lang="sv-SE" sz="3600" dirty="0"/>
              <a:t>en hjälte som vore fri från gudens gunst, </a:t>
            </a:r>
          </a:p>
          <a:p>
            <a:r>
              <a:rPr lang="sv-SE" sz="3600" dirty="0"/>
              <a:t>omedveten, utan befallning, ur eget nödläge, </a:t>
            </a:r>
          </a:p>
          <a:p>
            <a:r>
              <a:rPr lang="sv-SE" sz="3600" dirty="0"/>
              <a:t>med eget vapen, som skulle genomföra det dåd, </a:t>
            </a:r>
          </a:p>
          <a:p>
            <a:r>
              <a:rPr lang="sv-SE" sz="3600" dirty="0"/>
              <a:t>som jag måste avhålla mig från, </a:t>
            </a:r>
          </a:p>
          <a:p>
            <a:r>
              <a:rPr lang="sv-SE" sz="3600" dirty="0"/>
              <a:t>det dåd som jag aldrig skulle få råda honom till, </a:t>
            </a:r>
          </a:p>
          <a:p>
            <a:r>
              <a:rPr lang="sv-SE" sz="3600" dirty="0"/>
              <a:t>även om det just motsvarar min önskan! - «</a:t>
            </a:r>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2655835942"/>
      </p:ext>
    </p:extLst>
  </p:cSld>
  <p:clrMapOvr>
    <a:masterClrMapping/>
  </p:clrMapOvr>
  <p:transition xmlns:p14="http://schemas.microsoft.com/office/powerpoint/2010/mai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14402" y="2118048"/>
            <a:ext cx="10506268" cy="4247317"/>
          </a:xfrm>
          <a:prstGeom prst="rect">
            <a:avLst/>
          </a:prstGeom>
          <a:noFill/>
        </p:spPr>
        <p:txBody>
          <a:bodyPr wrap="square" rtlCol="0">
            <a:spAutoFit/>
          </a:bodyPr>
          <a:lstStyle/>
          <a:p>
            <a:r>
              <a:rPr lang="sv-SE" dirty="0"/>
              <a:t>Wotan:</a:t>
            </a:r>
          </a:p>
          <a:p>
            <a:r>
              <a:rPr lang="sv-SE" sz="3600" dirty="0"/>
              <a:t>»Han skulle kämpa för mig, mot guden, - den vänlige fienden, var finner jag honom?«</a:t>
            </a:r>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018469019"/>
      </p:ext>
    </p:extLst>
  </p:cSld>
  <p:clrMapOvr>
    <a:masterClrMapping/>
  </p:clrMapOvr>
  <p:transition xmlns:p14="http://schemas.microsoft.com/office/powerpoint/2010/mai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14402" y="2118048"/>
            <a:ext cx="10506268" cy="4247317"/>
          </a:xfrm>
          <a:prstGeom prst="rect">
            <a:avLst/>
          </a:prstGeom>
          <a:noFill/>
        </p:spPr>
        <p:txBody>
          <a:bodyPr wrap="square" rtlCol="0">
            <a:spAutoFit/>
          </a:bodyPr>
          <a:lstStyle/>
          <a:p>
            <a:r>
              <a:rPr lang="sv-SE" dirty="0"/>
              <a:t>Wotan:</a:t>
            </a:r>
          </a:p>
          <a:p>
            <a:r>
              <a:rPr lang="sv-SE" sz="3600" dirty="0"/>
              <a:t>»ty den frie måste förverkliga sig själv; </a:t>
            </a:r>
          </a:p>
          <a:p>
            <a:r>
              <a:rPr lang="sv-SE" sz="3600" dirty="0"/>
              <a:t>jag får bara fram [mina] trälar!«</a:t>
            </a:r>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3737957193"/>
      </p:ext>
    </p:extLst>
  </p:cSld>
  <p:clrMapOvr>
    <a:masterClrMapping/>
  </p:clrMapOvr>
  <p:transition xmlns:p14="http://schemas.microsoft.com/office/powerpoint/2010/mai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044347"/>
      </p:ext>
    </p:extLst>
  </p:cSld>
  <p:clrMapOvr>
    <a:masterClrMapping/>
  </p:clrMapOvr>
  <p:transition xmlns:p14="http://schemas.microsoft.com/office/powerpoint/2010/mai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716834" y="1933575"/>
            <a:ext cx="8724122" cy="4924425"/>
          </a:xfrm>
          <a:prstGeom prst="rect">
            <a:avLst/>
          </a:prstGeom>
          <a:noFill/>
        </p:spPr>
        <p:txBody>
          <a:bodyPr wrap="square" rtlCol="0">
            <a:spAutoFit/>
          </a:bodyPr>
          <a:lstStyle/>
          <a:p>
            <a:r>
              <a:rPr lang="sv-SE" sz="4000" dirty="0"/>
              <a:t>»den viktigaste scenen…….för hela det stora fyrdelade dramats förlopp«</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Ur Richard Wagners brev till Franz Liszt, 3 oktober 1855</a:t>
            </a:r>
          </a:p>
          <a:p>
            <a:endParaRPr lang="sv-SE" dirty="0"/>
          </a:p>
          <a:p>
            <a:endParaRPr lang="sv-SE" dirty="0"/>
          </a:p>
        </p:txBody>
      </p:sp>
    </p:spTree>
    <p:extLst>
      <p:ext uri="{BB962C8B-B14F-4D97-AF65-F5344CB8AC3E}">
        <p14:creationId xmlns:p14="http://schemas.microsoft.com/office/powerpoint/2010/main" val="2578118044"/>
      </p:ext>
    </p:extLst>
  </p:cSld>
  <p:clrMapOvr>
    <a:masterClrMapping/>
  </p:clrMapOvr>
  <p:transition xmlns:p14="http://schemas.microsoft.com/office/powerpoint/2010/mai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4746681"/>
      </p:ext>
    </p:extLst>
  </p:cSld>
  <p:clrMapOvr>
    <a:masterClrMapping/>
  </p:clrMapOvr>
  <p:transition xmlns:p14="http://schemas.microsoft.com/office/powerpoint/2010/mai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642188" y="1760310"/>
            <a:ext cx="10002416" cy="4827101"/>
          </a:xfrm>
        </p:spPr>
        <p:txBody>
          <a:bodyPr>
            <a:normAutofit/>
          </a:bodyPr>
          <a:lstStyle/>
          <a:p>
            <a:pPr marL="0" indent="0">
              <a:buNone/>
            </a:pPr>
            <a:r>
              <a:rPr lang="sv-SE" sz="1800" dirty="0"/>
              <a:t>Hunding:</a:t>
            </a:r>
          </a:p>
          <a:p>
            <a:pPr marL="0" indent="0">
              <a:buNone/>
            </a:pPr>
            <a:r>
              <a:rPr lang="sv-SE" sz="4000" dirty="0"/>
              <a:t>»Ödesgudinnan måtte inte ha älskat dig: </a:t>
            </a:r>
          </a:p>
          <a:p>
            <a:pPr marL="0" indent="0">
              <a:buNone/>
            </a:pPr>
            <a:r>
              <a:rPr lang="sv-SE" sz="4000" dirty="0"/>
              <a:t>inte heller hälsar jag dig med glädje, </a:t>
            </a:r>
          </a:p>
          <a:p>
            <a:pPr marL="0" indent="0">
              <a:buNone/>
            </a:pPr>
            <a:r>
              <a:rPr lang="sv-SE" sz="4000" dirty="0"/>
              <a:t>när du obekant närmar dig mig som gäst.«</a:t>
            </a:r>
          </a:p>
          <a:p>
            <a:pPr marL="0" indent="0">
              <a:buNone/>
            </a:pPr>
            <a:endParaRPr lang="sv-SE" sz="4000" dirty="0"/>
          </a:p>
          <a:p>
            <a:pPr marL="0" indent="0">
              <a:buNone/>
            </a:pPr>
            <a:endParaRPr lang="sv-SE" sz="4000" dirty="0"/>
          </a:p>
          <a:p>
            <a:pPr marL="0" indent="0">
              <a:buNone/>
            </a:pPr>
            <a:endParaRPr lang="sv-SE" sz="1800" dirty="0"/>
          </a:p>
          <a:p>
            <a:pPr marL="0" indent="0">
              <a:buNone/>
            </a:pPr>
            <a:r>
              <a:rPr lang="sv-SE" sz="1800" dirty="0"/>
              <a:t>»Valkyrian« akt 1</a:t>
            </a:r>
          </a:p>
          <a:p>
            <a:pPr marL="0" indent="0">
              <a:buNone/>
            </a:pPr>
            <a:endParaRPr lang="sv-SE" sz="4000" dirty="0"/>
          </a:p>
          <a:p>
            <a:pPr marL="0" indent="0">
              <a:buNone/>
            </a:pPr>
            <a:endParaRPr lang="sv-SE" sz="4000" dirty="0"/>
          </a:p>
        </p:txBody>
      </p:sp>
    </p:spTree>
    <p:extLst>
      <p:ext uri="{BB962C8B-B14F-4D97-AF65-F5344CB8AC3E}">
        <p14:creationId xmlns:p14="http://schemas.microsoft.com/office/powerpoint/2010/main" val="1450593855"/>
      </p:ext>
    </p:extLst>
  </p:cSld>
  <p:clrMapOvr>
    <a:masterClrMapping/>
  </p:clrMapOvr>
  <p:transition xmlns:p14="http://schemas.microsoft.com/office/powerpoint/2010/mai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914401" y="263395"/>
            <a:ext cx="10636898" cy="6463308"/>
          </a:xfrm>
          <a:prstGeom prst="rect">
            <a:avLst/>
          </a:prstGeom>
          <a:noFill/>
        </p:spPr>
        <p:txBody>
          <a:bodyPr wrap="square" rtlCol="0">
            <a:spAutoFit/>
          </a:bodyPr>
          <a:lstStyle/>
          <a:p>
            <a:r>
              <a:rPr lang="sv-SE" sz="3600" dirty="0"/>
              <a:t>»Siegfried är son till sin morbror och brorson till sin mor. Han är som brorson kusin till sig själv och son till sin faster. Han är brorson till sin hustru, och följaktligen genom giftermål sin morbror och genom giftermål sin brorson. Han är brorson och morbror i en person. Han är svärson till sin farfar Wotan, svåger till sin faster, som samtidigt är hans mor. Siegmund är svärfar till sin syster Brünnhilde och svåger till sin son, han är sin systers make och svärfar till den kvinna, vars far är svärfadern till hans son.« </a:t>
            </a:r>
          </a:p>
          <a:p>
            <a:endParaRPr lang="sv-SE" sz="3600" dirty="0"/>
          </a:p>
          <a:p>
            <a:r>
              <a:rPr lang="sv-SE" dirty="0"/>
              <a:t>(Författare: pseudonym Hugbald)</a:t>
            </a:r>
          </a:p>
        </p:txBody>
      </p:sp>
    </p:spTree>
    <p:extLst>
      <p:ext uri="{BB962C8B-B14F-4D97-AF65-F5344CB8AC3E}">
        <p14:creationId xmlns:p14="http://schemas.microsoft.com/office/powerpoint/2010/main" val="2056264072"/>
      </p:ext>
    </p:extLst>
  </p:cSld>
  <p:clrMapOvr>
    <a:masterClrMapping/>
  </p:clrMapOvr>
  <p:transition xmlns:p14="http://schemas.microsoft.com/office/powerpoint/2010/mai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1523154"/>
      </p:ext>
    </p:extLst>
  </p:cSld>
  <p:clrMapOvr>
    <a:masterClrMapping/>
  </p:clrMapOvr>
  <p:transition xmlns:p14="http://schemas.microsoft.com/office/powerpoint/2010/mai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4077478" y="2771191"/>
            <a:ext cx="4217437" cy="707886"/>
          </a:xfrm>
          <a:prstGeom prst="rect">
            <a:avLst/>
          </a:prstGeom>
          <a:noFill/>
        </p:spPr>
        <p:txBody>
          <a:bodyPr wrap="square" rtlCol="0">
            <a:spAutoFit/>
          </a:bodyPr>
          <a:lstStyle/>
          <a:p>
            <a:r>
              <a:rPr lang="sv-SE" sz="4000" dirty="0"/>
              <a:t>BRÜNNHILDE</a:t>
            </a:r>
          </a:p>
        </p:txBody>
      </p:sp>
    </p:spTree>
    <p:extLst>
      <p:ext uri="{BB962C8B-B14F-4D97-AF65-F5344CB8AC3E}">
        <p14:creationId xmlns:p14="http://schemas.microsoft.com/office/powerpoint/2010/main" val="1474042451"/>
      </p:ext>
    </p:extLst>
  </p:cSld>
  <p:clrMapOvr>
    <a:masterClrMapping/>
  </p:clrMapOvr>
  <p:transition xmlns:p14="http://schemas.microsoft.com/office/powerpoint/2010/mai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886410" y="1317754"/>
            <a:ext cx="10636898" cy="5078313"/>
          </a:xfrm>
          <a:prstGeom prst="rect">
            <a:avLst/>
          </a:prstGeom>
          <a:noFill/>
        </p:spPr>
        <p:txBody>
          <a:bodyPr wrap="square" rtlCol="0">
            <a:spAutoFit/>
          </a:bodyPr>
          <a:lstStyle/>
          <a:p>
            <a:r>
              <a:rPr lang="sv-SE" sz="3600" dirty="0"/>
              <a:t>»denna kvinna är emellertid inte längre den som har omsorg om hemmet, den Penelope som Odysseus för evinnerliga tider sedan friade till, utan det är kvinnan överhuvudtaget, men den ej existerande, [den] efterlängtade, anade, oändligt kvinnliga kvinnan, — kort uttryckt: »framtidens kvinna.« </a:t>
            </a:r>
          </a:p>
          <a:p>
            <a:endParaRPr lang="sv-SE" sz="3600" dirty="0"/>
          </a:p>
          <a:p>
            <a:endParaRPr lang="sv-SE" dirty="0"/>
          </a:p>
          <a:p>
            <a:endParaRPr lang="sv-SE" dirty="0"/>
          </a:p>
          <a:p>
            <a:endParaRPr lang="sv-SE" dirty="0"/>
          </a:p>
          <a:p>
            <a:r>
              <a:rPr lang="sv-SE" dirty="0"/>
              <a:t>Ur Richard Wagner: »Underrättelse till mina vänner« 1851</a:t>
            </a:r>
          </a:p>
        </p:txBody>
      </p:sp>
    </p:spTree>
    <p:extLst>
      <p:ext uri="{BB962C8B-B14F-4D97-AF65-F5344CB8AC3E}">
        <p14:creationId xmlns:p14="http://schemas.microsoft.com/office/powerpoint/2010/main" val="1947264128"/>
      </p:ext>
    </p:extLst>
  </p:cSld>
  <p:clrMapOvr>
    <a:masterClrMapping/>
  </p:clrMapOvr>
  <p:transition xmlns:p14="http://schemas.microsoft.com/office/powerpoint/2010/main" spd="slow">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0388528"/>
      </p:ext>
    </p:extLst>
  </p:cSld>
  <p:clrMapOvr>
    <a:masterClrMapping/>
  </p:clrMapOvr>
  <p:transition xmlns:p14="http://schemas.microsoft.com/office/powerpoint/2010/main" spd="slow">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810139" y="1800807"/>
            <a:ext cx="8948057" cy="4524315"/>
          </a:xfrm>
          <a:prstGeom prst="rect">
            <a:avLst/>
          </a:prstGeom>
          <a:noFill/>
        </p:spPr>
        <p:txBody>
          <a:bodyPr wrap="square" rtlCol="0">
            <a:spAutoFit/>
          </a:bodyPr>
          <a:lstStyle/>
          <a:p>
            <a:r>
              <a:rPr lang="sv-SE" dirty="0"/>
              <a:t>Wotan:</a:t>
            </a:r>
          </a:p>
          <a:p>
            <a:r>
              <a:rPr lang="sv-SE" sz="3600" dirty="0"/>
              <a:t>»jag rådgör blott med mig,</a:t>
            </a:r>
          </a:p>
          <a:p>
            <a:r>
              <a:rPr lang="sv-SE" sz="3600" dirty="0"/>
              <a:t>när jag talar till dig.«</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3928524333"/>
      </p:ext>
    </p:extLst>
  </p:cSld>
  <p:clrMapOvr>
    <a:masterClrMapping/>
  </p:clrMapOvr>
  <p:transition xmlns:p14="http://schemas.microsoft.com/office/powerpoint/2010/mai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0733228"/>
      </p:ext>
    </p:extLst>
  </p:cSld>
  <p:clrMapOvr>
    <a:masterClrMapping/>
  </p:clrMapOvr>
  <p:transition xmlns:p14="http://schemas.microsoft.com/office/powerpoint/2010/main" spd="slow">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45030" y="1800807"/>
            <a:ext cx="10506268" cy="3970318"/>
          </a:xfrm>
          <a:prstGeom prst="rect">
            <a:avLst/>
          </a:prstGeom>
          <a:noFill/>
        </p:spPr>
        <p:txBody>
          <a:bodyPr wrap="square" rtlCol="0">
            <a:spAutoFit/>
          </a:bodyPr>
          <a:lstStyle/>
          <a:p>
            <a:r>
              <a:rPr lang="sv-SE" dirty="0"/>
              <a:t>Brünnhilde:</a:t>
            </a:r>
          </a:p>
          <a:p>
            <a:r>
              <a:rPr lang="sv-SE" sz="3600" dirty="0"/>
              <a:t>»Oh säg, berätta, vad ska nu din dotter göra?«</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415533180"/>
      </p:ext>
    </p:extLst>
  </p:cSld>
  <p:clrMapOvr>
    <a:masterClrMapping/>
  </p:clrMapOvr>
  <p:transition xmlns:p14="http://schemas.microsoft.com/office/powerpoint/2010/main" spd="slow">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3339781"/>
      </p:ext>
    </p:extLst>
  </p:cSld>
  <p:clrMapOvr>
    <a:masterClrMapping/>
  </p:clrMapOvr>
  <p:transition xmlns:p14="http://schemas.microsoft.com/office/powerpoint/2010/main" spd="slow">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45030" y="1800807"/>
            <a:ext cx="10506268" cy="4801314"/>
          </a:xfrm>
          <a:prstGeom prst="rect">
            <a:avLst/>
          </a:prstGeom>
          <a:noFill/>
        </p:spPr>
        <p:txBody>
          <a:bodyPr wrap="square" rtlCol="0">
            <a:spAutoFit/>
          </a:bodyPr>
          <a:lstStyle/>
          <a:p>
            <a:r>
              <a:rPr lang="sv-SE" dirty="0"/>
              <a:t>Brünnhilde:</a:t>
            </a:r>
          </a:p>
          <a:p>
            <a:r>
              <a:rPr lang="sv-SE" sz="3600" dirty="0"/>
              <a:t>»Ve! Ångra dig och tag tillbaka dessa ord!</a:t>
            </a:r>
          </a:p>
          <a:p>
            <a:r>
              <a:rPr lang="sv-SE" sz="3600" dirty="0"/>
              <a:t>Du älskar Siegmund:</a:t>
            </a:r>
          </a:p>
          <a:p>
            <a:r>
              <a:rPr lang="sv-SE" sz="3600" dirty="0"/>
              <a:t>för din kärlek, det vet jag,</a:t>
            </a:r>
          </a:p>
          <a:p>
            <a:r>
              <a:rPr lang="sv-SE" sz="3600" dirty="0"/>
              <a:t>skyddar jag välsungen.«</a:t>
            </a:r>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90334894"/>
      </p:ext>
    </p:extLst>
  </p:cSld>
  <p:clrMapOvr>
    <a:masterClrMapping/>
  </p:clrMapOvr>
  <p:transition xmlns:p14="http://schemas.microsoft.com/office/powerpoint/2010/mai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1083605"/>
      </p:ext>
    </p:extLst>
  </p:cSld>
  <p:clrMapOvr>
    <a:masterClrMapping/>
  </p:clrMapOvr>
  <p:transition xmlns:p14="http://schemas.microsoft.com/office/powerpoint/2010/main" spd="slow">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86893865"/>
      </p:ext>
    </p:extLst>
  </p:cSld>
  <p:clrMapOvr>
    <a:masterClrMapping/>
  </p:clrMapOvr>
  <p:transition xmlns:p14="http://schemas.microsoft.com/office/powerpoint/2010/main" spd="slow">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894116" y="1838130"/>
            <a:ext cx="8220268" cy="4247317"/>
          </a:xfrm>
          <a:prstGeom prst="rect">
            <a:avLst/>
          </a:prstGeom>
          <a:noFill/>
        </p:spPr>
        <p:txBody>
          <a:bodyPr wrap="square" rtlCol="0">
            <a:spAutoFit/>
          </a:bodyPr>
          <a:lstStyle/>
          <a:p>
            <a:r>
              <a:rPr lang="sv-SE" dirty="0"/>
              <a:t>Brünnhilde:</a:t>
            </a:r>
          </a:p>
          <a:p>
            <a:r>
              <a:rPr lang="sv-SE" sz="3600" dirty="0"/>
              <a:t>»största lidande«</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676993605"/>
      </p:ext>
    </p:extLst>
  </p:cSld>
  <p:clrMapOvr>
    <a:masterClrMapping/>
  </p:clrMapOvr>
  <p:transition xmlns:p14="http://schemas.microsoft.com/office/powerpoint/2010/main" spd="slow">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5030091"/>
      </p:ext>
    </p:extLst>
  </p:cSld>
  <p:clrMapOvr>
    <a:masterClrMapping/>
  </p:clrMapOvr>
  <p:transition xmlns:p14="http://schemas.microsoft.com/office/powerpoint/2010/main" spd="slow">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726165" y="1735492"/>
            <a:ext cx="9293288" cy="4247317"/>
          </a:xfrm>
          <a:prstGeom prst="rect">
            <a:avLst/>
          </a:prstGeom>
          <a:noFill/>
        </p:spPr>
        <p:txBody>
          <a:bodyPr wrap="square" rtlCol="0">
            <a:spAutoFit/>
          </a:bodyPr>
          <a:lstStyle/>
          <a:p>
            <a:r>
              <a:rPr lang="sv-SE" dirty="0"/>
              <a:t>Brünnhilde:</a:t>
            </a:r>
          </a:p>
          <a:p>
            <a:r>
              <a:rPr lang="sv-SE" sz="3600" dirty="0"/>
              <a:t>»Önskekvinnor uppvaktar och verkar där«</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831558618"/>
      </p:ext>
    </p:extLst>
  </p:cSld>
  <p:clrMapOvr>
    <a:masterClrMapping/>
  </p:clrMapOvr>
  <p:transition xmlns:p14="http://schemas.microsoft.com/office/powerpoint/2010/main" spd="slow">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567545" y="1632856"/>
            <a:ext cx="8966717" cy="4801314"/>
          </a:xfrm>
          <a:prstGeom prst="rect">
            <a:avLst/>
          </a:prstGeom>
          <a:noFill/>
        </p:spPr>
        <p:txBody>
          <a:bodyPr wrap="square" rtlCol="0">
            <a:spAutoFit/>
          </a:bodyPr>
          <a:lstStyle/>
          <a:p>
            <a:r>
              <a:rPr lang="sv-SE" dirty="0"/>
              <a:t>Brünnhilde:</a:t>
            </a:r>
          </a:p>
          <a:p>
            <a:r>
              <a:rPr lang="sv-SE" sz="3600" dirty="0"/>
              <a:t>»Wotans dotter, jag, </a:t>
            </a:r>
          </a:p>
          <a:p>
            <a:r>
              <a:rPr lang="sv-SE" sz="3600" dirty="0"/>
              <a:t>kommer själv vänligt ge dig att dricka.«</a:t>
            </a:r>
          </a:p>
          <a:p>
            <a:endParaRPr lang="sv-SE" sz="3600"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723347921"/>
      </p:ext>
    </p:extLst>
  </p:cSld>
  <p:clrMapOvr>
    <a:masterClrMapping/>
  </p:clrMapOvr>
  <p:transition xmlns:p14="http://schemas.microsoft.com/office/powerpoint/2010/main" spd="slow">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343610" y="1642187"/>
            <a:ext cx="10506268" cy="4801314"/>
          </a:xfrm>
          <a:prstGeom prst="rect">
            <a:avLst/>
          </a:prstGeom>
          <a:noFill/>
        </p:spPr>
        <p:txBody>
          <a:bodyPr wrap="square" rtlCol="0">
            <a:spAutoFit/>
          </a:bodyPr>
          <a:lstStyle/>
          <a:p>
            <a:r>
              <a:rPr lang="sv-SE" dirty="0"/>
              <a:t>Siegmund:</a:t>
            </a:r>
          </a:p>
          <a:p>
            <a:r>
              <a:rPr lang="sv-SE" sz="3600" dirty="0"/>
              <a:t>»Du uppenbarar dig</a:t>
            </a:r>
          </a:p>
          <a:p>
            <a:r>
              <a:rPr lang="sv-SE" sz="3600" dirty="0"/>
              <a:t>så ung och vacker:</a:t>
            </a:r>
          </a:p>
          <a:p>
            <a:r>
              <a:rPr lang="sv-SE" sz="3600" dirty="0"/>
              <a:t>men så kall och hård</a:t>
            </a:r>
          </a:p>
          <a:p>
            <a:r>
              <a:rPr lang="sv-SE" sz="3600" dirty="0"/>
              <a:t>uppfattar dig mitt hjärta!«</a:t>
            </a:r>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989744701"/>
      </p:ext>
    </p:extLst>
  </p:cSld>
  <p:clrMapOvr>
    <a:masterClrMapping/>
  </p:clrMapOvr>
  <p:transition xmlns:p14="http://schemas.microsoft.com/office/powerpoint/2010/main" spd="slow">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8373317"/>
      </p:ext>
    </p:extLst>
  </p:cSld>
  <p:clrMapOvr>
    <a:masterClrMapping/>
  </p:clrMapOvr>
  <p:transition xmlns:p14="http://schemas.microsoft.com/office/powerpoint/2010/main" spd="slow">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268965" y="1455575"/>
            <a:ext cx="10506268" cy="5078313"/>
          </a:xfrm>
          <a:prstGeom prst="rect">
            <a:avLst/>
          </a:prstGeom>
          <a:noFill/>
        </p:spPr>
        <p:txBody>
          <a:bodyPr wrap="square" rtlCol="0">
            <a:spAutoFit/>
          </a:bodyPr>
          <a:lstStyle/>
          <a:p>
            <a:r>
              <a:rPr lang="sv-SE" dirty="0"/>
              <a:t>Brünnhilde:</a:t>
            </a:r>
          </a:p>
          <a:p>
            <a:r>
              <a:rPr lang="sv-SE" sz="3600" dirty="0"/>
              <a:t>»Nu är det beslutat:</a:t>
            </a:r>
          </a:p>
          <a:p>
            <a:r>
              <a:rPr lang="sv-SE" sz="3600" dirty="0"/>
              <a:t>stridens utgång ändrar jag:</a:t>
            </a:r>
          </a:p>
          <a:p>
            <a:r>
              <a:rPr lang="sv-SE" sz="3600" dirty="0"/>
              <a:t>till dig, Siegmund,</a:t>
            </a:r>
          </a:p>
          <a:p>
            <a:r>
              <a:rPr lang="sv-SE" sz="3600" dirty="0"/>
              <a:t>utser jag välgång och seger.«</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2493807490"/>
      </p:ext>
    </p:extLst>
  </p:cSld>
  <p:clrMapOvr>
    <a:masterClrMapping/>
  </p:clrMapOvr>
  <p:transition xmlns:p14="http://schemas.microsoft.com/office/powerpoint/2010/main" spd="slow">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6471191"/>
      </p:ext>
    </p:extLst>
  </p:cSld>
  <p:clrMapOvr>
    <a:masterClrMapping/>
  </p:clrMapOvr>
  <p:transition xmlns:p14="http://schemas.microsoft.com/office/powerpoint/2010/main" spd="slow">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268965" y="1455575"/>
            <a:ext cx="10506268" cy="5078313"/>
          </a:xfrm>
          <a:prstGeom prst="rect">
            <a:avLst/>
          </a:prstGeom>
          <a:noFill/>
        </p:spPr>
        <p:txBody>
          <a:bodyPr wrap="square" rtlCol="0">
            <a:spAutoFit/>
          </a:bodyPr>
          <a:lstStyle/>
          <a:p>
            <a:r>
              <a:rPr lang="sv-SE" dirty="0"/>
              <a:t>Wotan:</a:t>
            </a:r>
          </a:p>
          <a:p>
            <a:r>
              <a:rPr lang="sv-SE" sz="3600" dirty="0"/>
              <a:t>»Önskekvinna är du ej mer,</a:t>
            </a:r>
          </a:p>
          <a:p>
            <a:r>
              <a:rPr lang="sv-SE" sz="3600" dirty="0"/>
              <a:t>valkyria har du varit: </a:t>
            </a:r>
          </a:p>
          <a:p>
            <a:r>
              <a:rPr lang="sv-SE" sz="3600" dirty="0"/>
              <a:t>nu i fortsättningen ska du vara</a:t>
            </a:r>
          </a:p>
          <a:p>
            <a:r>
              <a:rPr lang="sv-SE" sz="3600" dirty="0"/>
              <a:t>det som du ännu är!«</a:t>
            </a:r>
          </a:p>
          <a:p>
            <a:endParaRPr lang="sv-SE" sz="3600" dirty="0"/>
          </a:p>
          <a:p>
            <a:endParaRPr lang="sv-SE" dirty="0"/>
          </a:p>
          <a:p>
            <a:endParaRPr lang="sv-SE" dirty="0"/>
          </a:p>
          <a:p>
            <a:endParaRPr lang="sv-SE" dirty="0"/>
          </a:p>
          <a:p>
            <a:endParaRPr lang="sv-SE" dirty="0"/>
          </a:p>
          <a:p>
            <a:endParaRPr lang="sv-SE" dirty="0"/>
          </a:p>
          <a:p>
            <a:endParaRPr lang="sv-SE" dirty="0"/>
          </a:p>
          <a:p>
            <a:r>
              <a:rPr lang="sv-SE" dirty="0"/>
              <a:t>»Valkyrian« akt 3</a:t>
            </a:r>
          </a:p>
        </p:txBody>
      </p:sp>
    </p:spTree>
    <p:extLst>
      <p:ext uri="{BB962C8B-B14F-4D97-AF65-F5344CB8AC3E}">
        <p14:creationId xmlns:p14="http://schemas.microsoft.com/office/powerpoint/2010/main" val="2816560289"/>
      </p:ext>
    </p:extLst>
  </p:cSld>
  <p:clrMapOvr>
    <a:masterClrMapping/>
  </p:clrMapOvr>
  <p:transition xmlns:p14="http://schemas.microsoft.com/office/powerpoint/2010/mai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54563" y="335902"/>
            <a:ext cx="11392678" cy="6242179"/>
          </a:xfrm>
        </p:spPr>
        <p:txBody>
          <a:bodyPr>
            <a:normAutofit/>
          </a:bodyPr>
          <a:lstStyle/>
          <a:p>
            <a:pPr marL="0" indent="0">
              <a:lnSpc>
                <a:spcPct val="100000"/>
              </a:lnSpc>
              <a:buNone/>
            </a:pPr>
            <a:r>
              <a:rPr lang="sv-SE" sz="3600" dirty="0"/>
              <a:t>»Här är inte plats för att indigneras över Wagners karaktärslöshet, men den återfinns just i det aktuella verket. Siegmund representerar denna karaktärslöshet. Som desorienterad fredlös vädjar han inför Hunding och Sieglinde till medlidandet och vänder detta tillvägagångssätt till ett medel för att uppnå hustrun och vapnet. Härvidlag betjänar han sig av ett moralistiskt uttryckssätt eftersom han uppger att han kämpade för  förföljd oskyldighet, för förträngd kärlek; här har vi alltså en revolutionär som fogligt berättar om sina begångna stordåd för de i hans ögon föraktade medelklassborgarna. </a:t>
            </a:r>
          </a:p>
        </p:txBody>
      </p:sp>
    </p:spTree>
    <p:extLst>
      <p:ext uri="{BB962C8B-B14F-4D97-AF65-F5344CB8AC3E}">
        <p14:creationId xmlns:p14="http://schemas.microsoft.com/office/powerpoint/2010/main" val="3140505578"/>
      </p:ext>
    </p:extLst>
  </p:cSld>
  <p:clrMapOvr>
    <a:masterClrMapping/>
  </p:clrMapOvr>
  <p:transition xmlns:p14="http://schemas.microsoft.com/office/powerpoint/2010/main" spd="slow">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213538"/>
      </p:ext>
    </p:extLst>
  </p:cSld>
  <p:clrMapOvr>
    <a:masterClrMapping/>
  </p:clrMapOvr>
  <p:transition xmlns:p14="http://schemas.microsoft.com/office/powerpoint/2010/main" spd="slow">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4077478" y="2771191"/>
            <a:ext cx="4217437" cy="707886"/>
          </a:xfrm>
          <a:prstGeom prst="rect">
            <a:avLst/>
          </a:prstGeom>
          <a:noFill/>
        </p:spPr>
        <p:txBody>
          <a:bodyPr wrap="square" rtlCol="0">
            <a:spAutoFit/>
          </a:bodyPr>
          <a:lstStyle/>
          <a:p>
            <a:r>
              <a:rPr lang="sv-SE" sz="4000" dirty="0"/>
              <a:t>SIEGLINDE</a:t>
            </a:r>
          </a:p>
        </p:txBody>
      </p:sp>
    </p:spTree>
    <p:extLst>
      <p:ext uri="{BB962C8B-B14F-4D97-AF65-F5344CB8AC3E}">
        <p14:creationId xmlns:p14="http://schemas.microsoft.com/office/powerpoint/2010/main" val="2555557202"/>
      </p:ext>
    </p:extLst>
  </p:cSld>
  <p:clrMapOvr>
    <a:masterClrMapping/>
  </p:clrMapOvr>
  <p:transition xmlns:p14="http://schemas.microsoft.com/office/powerpoint/2010/main" spd="slow">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0675268"/>
      </p:ext>
    </p:extLst>
  </p:cSld>
  <p:clrMapOvr>
    <a:masterClrMapping/>
  </p:clrMapOvr>
  <p:transition xmlns:p14="http://schemas.microsoft.com/office/powerpoint/2010/main" spd="slow">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268965" y="1455575"/>
            <a:ext cx="10506268" cy="5078313"/>
          </a:xfrm>
          <a:prstGeom prst="rect">
            <a:avLst/>
          </a:prstGeom>
          <a:noFill/>
        </p:spPr>
        <p:txBody>
          <a:bodyPr wrap="square" rtlCol="0">
            <a:spAutoFit/>
          </a:bodyPr>
          <a:lstStyle/>
          <a:p>
            <a:r>
              <a:rPr lang="sv-SE" dirty="0"/>
              <a:t>Sieglinde:</a:t>
            </a:r>
          </a:p>
          <a:p>
            <a:r>
              <a:rPr lang="sv-SE" sz="3600" dirty="0"/>
              <a:t>»Han ligger utmattad</a:t>
            </a:r>
          </a:p>
          <a:p>
            <a:r>
              <a:rPr lang="sv-SE" sz="3600" dirty="0"/>
              <a:t>av vägens vedermödor.</a:t>
            </a:r>
          </a:p>
          <a:p>
            <a:r>
              <a:rPr lang="sv-SE" sz="3600" dirty="0"/>
              <a:t>Har han svimmat?</a:t>
            </a:r>
          </a:p>
          <a:p>
            <a:r>
              <a:rPr lang="sv-SE" sz="3600" dirty="0"/>
              <a:t>Månne är han sjuk?«</a:t>
            </a:r>
          </a:p>
          <a:p>
            <a:endParaRPr lang="sv-SE" sz="3600" dirty="0"/>
          </a:p>
          <a:p>
            <a:endParaRPr lang="sv-SE" sz="3600" dirty="0"/>
          </a:p>
          <a:p>
            <a:endParaRPr lang="sv-SE"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1021452604"/>
      </p:ext>
    </p:extLst>
  </p:cSld>
  <p:clrMapOvr>
    <a:masterClrMapping/>
  </p:clrMapOvr>
  <p:transition xmlns:p14="http://schemas.microsoft.com/office/powerpoint/2010/main" spd="slow">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853368"/>
      </p:ext>
    </p:extLst>
  </p:cSld>
  <p:clrMapOvr>
    <a:masterClrMapping/>
  </p:clrMapOvr>
  <p:transition xmlns:p14="http://schemas.microsoft.com/office/powerpoint/2010/main" spd="slow">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268965" y="1455575"/>
            <a:ext cx="10506268" cy="4524315"/>
          </a:xfrm>
          <a:prstGeom prst="rect">
            <a:avLst/>
          </a:prstGeom>
          <a:noFill/>
        </p:spPr>
        <p:txBody>
          <a:bodyPr wrap="square" rtlCol="0">
            <a:spAutoFit/>
          </a:bodyPr>
          <a:lstStyle/>
          <a:p>
            <a:r>
              <a:rPr lang="sv-SE" dirty="0"/>
              <a:t>Sieglinde:</a:t>
            </a:r>
          </a:p>
          <a:p>
            <a:r>
              <a:rPr lang="sv-SE" sz="3600" dirty="0"/>
              <a:t>»Han syns mig vara en stark och modig man,</a:t>
            </a:r>
          </a:p>
          <a:p>
            <a:r>
              <a:rPr lang="sv-SE" sz="3600" dirty="0"/>
              <a:t>även om han sjunkit samman av trötthet.«</a:t>
            </a:r>
          </a:p>
          <a:p>
            <a:endParaRPr lang="sv-SE" sz="3600" dirty="0"/>
          </a:p>
          <a:p>
            <a:endParaRPr lang="sv-SE" sz="3600" dirty="0"/>
          </a:p>
          <a:p>
            <a:endParaRPr lang="sv-SE" sz="3600" dirty="0"/>
          </a:p>
          <a:p>
            <a:endParaRPr lang="sv-SE"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365221564"/>
      </p:ext>
    </p:extLst>
  </p:cSld>
  <p:clrMapOvr>
    <a:masterClrMapping/>
  </p:clrMapOvr>
  <p:transition xmlns:p14="http://schemas.microsoft.com/office/powerpoint/2010/main" spd="slow">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6638223"/>
      </p:ext>
    </p:extLst>
  </p:cSld>
  <p:clrMapOvr>
    <a:masterClrMapping/>
  </p:clrMapOvr>
  <p:transition xmlns:p14="http://schemas.microsoft.com/office/powerpoint/2010/main" spd="slow">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801314"/>
          </a:xfrm>
          <a:prstGeom prst="rect">
            <a:avLst/>
          </a:prstGeom>
          <a:noFill/>
        </p:spPr>
        <p:txBody>
          <a:bodyPr wrap="square" rtlCol="0">
            <a:spAutoFit/>
          </a:bodyPr>
          <a:lstStyle/>
          <a:p>
            <a:r>
              <a:rPr lang="sv-SE" dirty="0"/>
              <a:t>Sieglinde:</a:t>
            </a:r>
          </a:p>
          <a:p>
            <a:r>
              <a:rPr lang="sv-SE" sz="3600" dirty="0"/>
              <a:t>»Detta hus och denna kvinna</a:t>
            </a:r>
          </a:p>
          <a:p>
            <a:r>
              <a:rPr lang="sv-SE" sz="3600" dirty="0"/>
              <a:t>tillhör Hunding;«</a:t>
            </a:r>
          </a:p>
          <a:p>
            <a:endParaRPr lang="sv-SE" sz="3600" dirty="0"/>
          </a:p>
          <a:p>
            <a:endParaRPr lang="sv-SE" sz="3600" dirty="0"/>
          </a:p>
          <a:p>
            <a:endParaRPr lang="sv-SE" sz="3600" dirty="0"/>
          </a:p>
          <a:p>
            <a:endParaRPr lang="sv-SE" sz="3600"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1991324384"/>
      </p:ext>
    </p:extLst>
  </p:cSld>
  <p:clrMapOvr>
    <a:masterClrMapping/>
  </p:clrMapOvr>
  <p:transition xmlns:p14="http://schemas.microsoft.com/office/powerpoint/2010/main" spd="slow">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200298"/>
      </p:ext>
    </p:extLst>
  </p:cSld>
  <p:clrMapOvr>
    <a:masterClrMapping/>
  </p:clrMapOvr>
  <p:transition xmlns:p14="http://schemas.microsoft.com/office/powerpoint/2010/main" spd="slow">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801314"/>
          </a:xfrm>
          <a:prstGeom prst="rect">
            <a:avLst/>
          </a:prstGeom>
          <a:noFill/>
        </p:spPr>
        <p:txBody>
          <a:bodyPr wrap="square" rtlCol="0">
            <a:spAutoFit/>
          </a:bodyPr>
          <a:lstStyle/>
          <a:p>
            <a:r>
              <a:rPr lang="sv-SE" dirty="0"/>
              <a:t>Siegmund:</a:t>
            </a:r>
          </a:p>
          <a:p>
            <a:r>
              <a:rPr lang="sv-SE" sz="3600" dirty="0"/>
              <a:t>»Dom är obetydliga,</a:t>
            </a:r>
          </a:p>
          <a:p>
            <a:r>
              <a:rPr lang="sv-SE" sz="3600" dirty="0"/>
              <a:t>inget att prata om;</a:t>
            </a:r>
          </a:p>
          <a:p>
            <a:r>
              <a:rPr lang="sv-SE" sz="3600" dirty="0"/>
              <a:t>fortfarande fungerar</a:t>
            </a:r>
          </a:p>
          <a:p>
            <a:r>
              <a:rPr lang="sv-SE" sz="3600" dirty="0"/>
              <a:t>kroppen som den ska.«</a:t>
            </a:r>
          </a:p>
          <a:p>
            <a:endParaRPr lang="sv-SE" sz="3600" dirty="0"/>
          </a:p>
          <a:p>
            <a:endParaRPr lang="sv-SE" sz="3600"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1623622712"/>
      </p:ext>
    </p:extLst>
  </p:cSld>
  <p:clrMapOvr>
    <a:masterClrMapping/>
  </p:clrMapOvr>
  <p:transition xmlns:p14="http://schemas.microsoft.com/office/powerpoint/2010/mai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54563" y="130630"/>
            <a:ext cx="11635274" cy="6568750"/>
          </a:xfrm>
        </p:spPr>
        <p:txBody>
          <a:bodyPr>
            <a:normAutofit fontScale="92500" lnSpcReduction="10000"/>
          </a:bodyPr>
          <a:lstStyle/>
          <a:p>
            <a:pPr marL="0" indent="0">
              <a:lnSpc>
                <a:spcPct val="110000"/>
              </a:lnSpc>
              <a:buNone/>
            </a:pPr>
            <a:r>
              <a:rPr lang="sv-SE" sz="3600" dirty="0"/>
              <a:t>Det avgörande i detta är inte det teatraliskt förljugna. Siegmunds förseelse är inte att han bedrar dem, utan att han genom appellen till medlidandet accepterar de härskande och därmed identifierar sig med dem. Hämningslösheten i hans tiggeri kan ge intryck av en speciell oavhängighet till borgerliga normer. Den har dock den motsatta innebörden. Samhällsordningens makt över den protesterande är redan så stor över honom, att den inte ens leder till någon verklig isolering, inte ens leder till motstånd emot allt: han ger upp motståndet. Det är förhållningssättet hos den insmickrande morsgrisen, som intalar sig och andra, att de snälla föräldrarna inte skulle kunna neka honom något, just därför att de inte gör det.« </a:t>
            </a:r>
          </a:p>
          <a:p>
            <a:pPr marL="0" indent="0">
              <a:lnSpc>
                <a:spcPct val="110000"/>
              </a:lnSpc>
              <a:buNone/>
            </a:pPr>
            <a:r>
              <a:rPr lang="sv-SE" sz="2200" dirty="0"/>
              <a:t>Ur Theodor W. Adorno: »Versuch über Wagner« 1937-38</a:t>
            </a:r>
          </a:p>
        </p:txBody>
      </p:sp>
    </p:spTree>
    <p:extLst>
      <p:ext uri="{BB962C8B-B14F-4D97-AF65-F5344CB8AC3E}">
        <p14:creationId xmlns:p14="http://schemas.microsoft.com/office/powerpoint/2010/main" val="675896166"/>
      </p:ext>
    </p:extLst>
  </p:cSld>
  <p:clrMapOvr>
    <a:masterClrMapping/>
  </p:clrMapOvr>
  <p:transition xmlns:p14="http://schemas.microsoft.com/office/powerpoint/2010/main" spd="slow">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247317"/>
          </a:xfrm>
          <a:prstGeom prst="rect">
            <a:avLst/>
          </a:prstGeom>
          <a:noFill/>
        </p:spPr>
        <p:txBody>
          <a:bodyPr wrap="square" rtlCol="0">
            <a:spAutoFit/>
          </a:bodyPr>
          <a:lstStyle/>
          <a:p>
            <a:r>
              <a:rPr lang="sv-SE" dirty="0"/>
              <a:t>Sieglinde:</a:t>
            </a:r>
          </a:p>
          <a:p>
            <a:r>
              <a:rPr lang="sv-SE" sz="3600" dirty="0"/>
              <a:t>»Så stanna då här!«</a:t>
            </a:r>
          </a:p>
          <a:p>
            <a:endParaRPr lang="sv-SE" sz="3600" dirty="0"/>
          </a:p>
          <a:p>
            <a:endParaRPr lang="sv-SE" sz="3600" dirty="0"/>
          </a:p>
          <a:p>
            <a:endParaRPr lang="sv-SE" sz="3600" dirty="0"/>
          </a:p>
          <a:p>
            <a:endParaRPr lang="sv-SE" sz="3600"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2039377970"/>
      </p:ext>
    </p:extLst>
  </p:cSld>
  <p:clrMapOvr>
    <a:masterClrMapping/>
  </p:clrMapOvr>
  <p:transition xmlns:p14="http://schemas.microsoft.com/office/powerpoint/2010/main" spd="slow">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6270090"/>
      </p:ext>
    </p:extLst>
  </p:cSld>
  <p:clrMapOvr>
    <a:masterClrMapping/>
  </p:clrMapOvr>
  <p:transition xmlns:p14="http://schemas.microsoft.com/office/powerpoint/2010/main" spd="slow">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45030" y="1464906"/>
            <a:ext cx="10506268" cy="4801314"/>
          </a:xfrm>
          <a:prstGeom prst="rect">
            <a:avLst/>
          </a:prstGeom>
          <a:noFill/>
        </p:spPr>
        <p:txBody>
          <a:bodyPr wrap="square" rtlCol="0">
            <a:spAutoFit/>
          </a:bodyPr>
          <a:lstStyle/>
          <a:p>
            <a:r>
              <a:rPr lang="sv-SE" dirty="0"/>
              <a:t>Hunding:</a:t>
            </a:r>
          </a:p>
          <a:p>
            <a:r>
              <a:rPr lang="sv-SE" sz="3600" dirty="0"/>
              <a:t>»Bered middag till oss män!«</a:t>
            </a:r>
          </a:p>
          <a:p>
            <a:endParaRPr lang="sv-SE" sz="3600" dirty="0"/>
          </a:p>
          <a:p>
            <a:r>
              <a:rPr lang="sv-SE" sz="3600" dirty="0"/>
              <a:t>»och invänta mig för natten.«</a:t>
            </a:r>
          </a:p>
          <a:p>
            <a:endParaRPr lang="sv-SE" sz="3600" dirty="0"/>
          </a:p>
          <a:p>
            <a:endParaRPr lang="sv-SE" sz="3600" dirty="0"/>
          </a:p>
          <a:p>
            <a:endParaRPr lang="sv-SE" sz="3600"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3009210316"/>
      </p:ext>
    </p:extLst>
  </p:cSld>
  <p:clrMapOvr>
    <a:masterClrMapping/>
  </p:clrMapOvr>
  <p:transition xmlns:p14="http://schemas.microsoft.com/office/powerpoint/2010/main" spd="slow">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840559"/>
      </p:ext>
    </p:extLst>
  </p:cSld>
  <p:clrMapOvr>
    <a:masterClrMapping/>
  </p:clrMapOvr>
  <p:transition xmlns:p14="http://schemas.microsoft.com/office/powerpoint/2010/main" spd="slow">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524315"/>
          </a:xfrm>
          <a:prstGeom prst="rect">
            <a:avLst/>
          </a:prstGeom>
          <a:noFill/>
        </p:spPr>
        <p:txBody>
          <a:bodyPr wrap="square" rtlCol="0">
            <a:spAutoFit/>
          </a:bodyPr>
          <a:lstStyle/>
          <a:p>
            <a:r>
              <a:rPr lang="sv-SE" dirty="0"/>
              <a:t>Sieglinde:</a:t>
            </a:r>
          </a:p>
          <a:p>
            <a:r>
              <a:rPr lang="sv-SE" sz="3600" dirty="0"/>
              <a:t>»Enbart en feg kan frukta den</a:t>
            </a:r>
          </a:p>
          <a:p>
            <a:r>
              <a:rPr lang="sv-SE" sz="3600" dirty="0"/>
              <a:t>som färdas utan vapen!«</a:t>
            </a:r>
          </a:p>
          <a:p>
            <a:endParaRPr lang="sv-SE" sz="3600" dirty="0"/>
          </a:p>
          <a:p>
            <a:endParaRPr lang="sv-SE" sz="3600" dirty="0"/>
          </a:p>
          <a:p>
            <a:endParaRPr lang="sv-SE" sz="3600" dirty="0"/>
          </a:p>
          <a:p>
            <a:endParaRPr lang="sv-SE"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1681665532"/>
      </p:ext>
    </p:extLst>
  </p:cSld>
  <p:clrMapOvr>
    <a:masterClrMapping/>
  </p:clrMapOvr>
  <p:transition xmlns:p14="http://schemas.microsoft.com/office/powerpoint/2010/main" spd="slow">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271923"/>
      </p:ext>
    </p:extLst>
  </p:cSld>
  <p:clrMapOvr>
    <a:masterClrMapping/>
  </p:clrMapOvr>
  <p:transition xmlns:p14="http://schemas.microsoft.com/office/powerpoint/2010/main" spd="slow">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247317"/>
          </a:xfrm>
          <a:prstGeom prst="rect">
            <a:avLst/>
          </a:prstGeom>
          <a:noFill/>
        </p:spPr>
        <p:txBody>
          <a:bodyPr wrap="square" rtlCol="0">
            <a:spAutoFit/>
          </a:bodyPr>
          <a:lstStyle/>
          <a:p>
            <a:r>
              <a:rPr lang="sv-SE" dirty="0"/>
              <a:t>Sieglinde:</a:t>
            </a:r>
          </a:p>
          <a:p>
            <a:r>
              <a:rPr lang="sv-SE" sz="3600" dirty="0"/>
              <a:t>»utnyttja natten till din räddning!«</a:t>
            </a:r>
          </a:p>
          <a:p>
            <a:endParaRPr lang="sv-SE" sz="3600" dirty="0"/>
          </a:p>
          <a:p>
            <a:endParaRPr lang="sv-SE" sz="3600" dirty="0"/>
          </a:p>
          <a:p>
            <a:endParaRPr lang="sv-SE" sz="3600" dirty="0"/>
          </a:p>
          <a:p>
            <a:endParaRPr lang="sv-SE" dirty="0"/>
          </a:p>
          <a:p>
            <a:endParaRPr lang="sv-SE"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2197067322"/>
      </p:ext>
    </p:extLst>
  </p:cSld>
  <p:clrMapOvr>
    <a:masterClrMapping/>
  </p:clrMapOvr>
  <p:transition xmlns:p14="http://schemas.microsoft.com/office/powerpoint/2010/main" spd="slow">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799400"/>
      </p:ext>
    </p:extLst>
  </p:cSld>
  <p:clrMapOvr>
    <a:masterClrMapping/>
  </p:clrMapOvr>
  <p:transition xmlns:p14="http://schemas.microsoft.com/office/powerpoint/2010/main" spd="slow">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801314"/>
          </a:xfrm>
          <a:prstGeom prst="rect">
            <a:avLst/>
          </a:prstGeom>
          <a:noFill/>
        </p:spPr>
        <p:txBody>
          <a:bodyPr wrap="square" rtlCol="0">
            <a:spAutoFit/>
          </a:bodyPr>
          <a:lstStyle/>
          <a:p>
            <a:r>
              <a:rPr lang="sv-SE" dirty="0"/>
              <a:t>Sieglinde:</a:t>
            </a:r>
          </a:p>
          <a:p>
            <a:r>
              <a:rPr lang="sv-SE" sz="3600" dirty="0"/>
              <a:t>»För allt vad jag lidit [….] </a:t>
            </a:r>
          </a:p>
          <a:p>
            <a:r>
              <a:rPr lang="sv-SE" sz="3600" dirty="0"/>
              <a:t>för allt som orsakat mig smärta«</a:t>
            </a:r>
          </a:p>
          <a:p>
            <a:endParaRPr lang="sv-SE" sz="3600" dirty="0"/>
          </a:p>
          <a:p>
            <a:endParaRPr lang="sv-SE" sz="3600" dirty="0"/>
          </a:p>
          <a:p>
            <a:endParaRPr lang="sv-SE" sz="3600" dirty="0"/>
          </a:p>
          <a:p>
            <a:endParaRPr lang="sv-SE" dirty="0"/>
          </a:p>
          <a:p>
            <a:endParaRPr lang="sv-SE"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2412925430"/>
      </p:ext>
    </p:extLst>
  </p:cSld>
  <p:clrMapOvr>
    <a:masterClrMapping/>
  </p:clrMapOvr>
  <p:transition xmlns:p14="http://schemas.microsoft.com/office/powerpoint/2010/main" spd="slow">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247317"/>
          </a:xfrm>
          <a:prstGeom prst="rect">
            <a:avLst/>
          </a:prstGeom>
          <a:noFill/>
        </p:spPr>
        <p:txBody>
          <a:bodyPr wrap="square" rtlCol="0">
            <a:spAutoFit/>
          </a:bodyPr>
          <a:lstStyle/>
          <a:p>
            <a:r>
              <a:rPr lang="sv-SE" dirty="0"/>
              <a:t>Sieglinde:</a:t>
            </a:r>
          </a:p>
          <a:p>
            <a:r>
              <a:rPr lang="sv-SE" sz="3600" dirty="0"/>
              <a:t>»ljuvligaste hämnd«</a:t>
            </a:r>
          </a:p>
          <a:p>
            <a:endParaRPr lang="sv-SE" sz="3600" dirty="0"/>
          </a:p>
          <a:p>
            <a:endParaRPr lang="sv-SE" sz="3600" dirty="0"/>
          </a:p>
          <a:p>
            <a:endParaRPr lang="sv-SE" sz="3600" dirty="0"/>
          </a:p>
          <a:p>
            <a:endParaRPr lang="sv-SE" dirty="0"/>
          </a:p>
          <a:p>
            <a:endParaRPr lang="sv-SE"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1992548392"/>
      </p:ext>
    </p:extLst>
  </p:cSld>
  <p:clrMapOvr>
    <a:masterClrMapping/>
  </p:clrMapOvr>
  <p:transition xmlns:p14="http://schemas.microsoft.com/office/powerpoint/2010/mai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7994774"/>
      </p:ext>
    </p:extLst>
  </p:cSld>
  <p:clrMapOvr>
    <a:masterClrMapping/>
  </p:clrMapOvr>
  <p:transition xmlns:p14="http://schemas.microsoft.com/office/powerpoint/2010/main" spd="slow">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524315"/>
          </a:xfrm>
          <a:prstGeom prst="rect">
            <a:avLst/>
          </a:prstGeom>
          <a:noFill/>
        </p:spPr>
        <p:txBody>
          <a:bodyPr wrap="square" rtlCol="0">
            <a:spAutoFit/>
          </a:bodyPr>
          <a:lstStyle/>
          <a:p>
            <a:r>
              <a:rPr lang="sv-SE" dirty="0"/>
              <a:t>Sieglinde:</a:t>
            </a:r>
          </a:p>
          <a:p>
            <a:r>
              <a:rPr lang="sv-SE" sz="3600" dirty="0"/>
              <a:t>»allt detta om jag verkligen funnit min störste vän,</a:t>
            </a:r>
          </a:p>
          <a:p>
            <a:r>
              <a:rPr lang="sv-SE" sz="3600" dirty="0"/>
              <a:t>och jag skulle omfamna min hjälte!«</a:t>
            </a:r>
          </a:p>
          <a:p>
            <a:endParaRPr lang="sv-SE" sz="3600" dirty="0"/>
          </a:p>
          <a:p>
            <a:endParaRPr lang="sv-SE" sz="3600" dirty="0"/>
          </a:p>
          <a:p>
            <a:endParaRPr lang="sv-SE" sz="3600" dirty="0"/>
          </a:p>
          <a:p>
            <a:endParaRPr lang="sv-SE" dirty="0"/>
          </a:p>
          <a:p>
            <a:endParaRPr lang="sv-SE" dirty="0"/>
          </a:p>
          <a:p>
            <a:endParaRPr lang="sv-SE" dirty="0"/>
          </a:p>
          <a:p>
            <a:endParaRPr lang="sv-SE" dirty="0"/>
          </a:p>
          <a:p>
            <a:r>
              <a:rPr lang="sv-SE" dirty="0"/>
              <a:t>»Valkyrian« akt 1</a:t>
            </a:r>
          </a:p>
        </p:txBody>
      </p:sp>
    </p:spTree>
    <p:extLst>
      <p:ext uri="{BB962C8B-B14F-4D97-AF65-F5344CB8AC3E}">
        <p14:creationId xmlns:p14="http://schemas.microsoft.com/office/powerpoint/2010/main" val="2385745323"/>
      </p:ext>
    </p:extLst>
  </p:cSld>
  <p:clrMapOvr>
    <a:masterClrMapping/>
  </p:clrMapOvr>
  <p:transition xmlns:p14="http://schemas.microsoft.com/office/powerpoint/2010/main" spd="slow">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648831"/>
      </p:ext>
    </p:extLst>
  </p:cSld>
  <p:clrMapOvr>
    <a:masterClrMapping/>
  </p:clrMapOvr>
  <p:transition xmlns:p14="http://schemas.microsoft.com/office/powerpoint/2010/main" spd="slow">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801314"/>
          </a:xfrm>
          <a:prstGeom prst="rect">
            <a:avLst/>
          </a:prstGeom>
          <a:noFill/>
        </p:spPr>
        <p:txBody>
          <a:bodyPr wrap="square" rtlCol="0">
            <a:spAutoFit/>
          </a:bodyPr>
          <a:lstStyle/>
          <a:p>
            <a:r>
              <a:rPr lang="sv-SE" dirty="0"/>
              <a:t>Sieglinde:</a:t>
            </a:r>
          </a:p>
          <a:p>
            <a:r>
              <a:rPr lang="sv-SE" sz="3600" dirty="0"/>
              <a:t>»Håll upp, ni mannar!</a:t>
            </a:r>
          </a:p>
          <a:p>
            <a:r>
              <a:rPr lang="sv-SE" sz="3600" dirty="0"/>
              <a:t>Mörda först mig!«</a:t>
            </a:r>
          </a:p>
          <a:p>
            <a:endParaRPr lang="sv-SE" sz="3600" dirty="0"/>
          </a:p>
          <a:p>
            <a:endParaRPr lang="sv-SE" sz="3600" dirty="0"/>
          </a:p>
          <a:p>
            <a:endParaRPr lang="sv-SE" sz="3600" dirty="0"/>
          </a:p>
          <a:p>
            <a:endParaRPr lang="sv-SE" sz="3600" dirty="0"/>
          </a:p>
          <a:p>
            <a:endParaRPr lang="sv-SE" dirty="0"/>
          </a:p>
          <a:p>
            <a:endParaRPr lang="sv-SE" dirty="0"/>
          </a:p>
          <a:p>
            <a:endParaRPr lang="sv-SE" dirty="0"/>
          </a:p>
          <a:p>
            <a:r>
              <a:rPr lang="sv-SE" dirty="0"/>
              <a:t>»Valkyrian« akt 2</a:t>
            </a:r>
          </a:p>
        </p:txBody>
      </p:sp>
    </p:spTree>
    <p:extLst>
      <p:ext uri="{BB962C8B-B14F-4D97-AF65-F5344CB8AC3E}">
        <p14:creationId xmlns:p14="http://schemas.microsoft.com/office/powerpoint/2010/main" val="1764604520"/>
      </p:ext>
    </p:extLst>
  </p:cSld>
  <p:clrMapOvr>
    <a:masterClrMapping/>
  </p:clrMapOvr>
  <p:transition xmlns:p14="http://schemas.microsoft.com/office/powerpoint/2010/main" spd="slow">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71164"/>
      </p:ext>
    </p:extLst>
  </p:cSld>
  <p:clrMapOvr>
    <a:masterClrMapping/>
  </p:clrMapOvr>
  <p:transition xmlns:p14="http://schemas.microsoft.com/office/powerpoint/2010/main" spd="slow">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082352" y="1838130"/>
            <a:ext cx="10506268" cy="4524315"/>
          </a:xfrm>
          <a:prstGeom prst="rect">
            <a:avLst/>
          </a:prstGeom>
          <a:noFill/>
        </p:spPr>
        <p:txBody>
          <a:bodyPr wrap="square" rtlCol="0">
            <a:spAutoFit/>
          </a:bodyPr>
          <a:lstStyle/>
          <a:p>
            <a:r>
              <a:rPr lang="sv-SE" dirty="0"/>
              <a:t>Sieglinde:</a:t>
            </a:r>
          </a:p>
          <a:p>
            <a:r>
              <a:rPr lang="sv-SE" sz="3600" dirty="0"/>
              <a:t>»Oh största under!</a:t>
            </a:r>
          </a:p>
          <a:p>
            <a:r>
              <a:rPr lang="sv-SE" sz="3600" dirty="0"/>
              <a:t>Härligaste kvinna!«</a:t>
            </a:r>
          </a:p>
          <a:p>
            <a:endParaRPr lang="sv-SE" sz="3600" dirty="0"/>
          </a:p>
          <a:p>
            <a:endParaRPr lang="sv-SE" sz="3600" dirty="0"/>
          </a:p>
          <a:p>
            <a:endParaRPr lang="sv-SE" sz="3600" dirty="0"/>
          </a:p>
          <a:p>
            <a:endParaRPr lang="sv-SE" sz="3600" dirty="0"/>
          </a:p>
          <a:p>
            <a:endParaRPr lang="sv-SE" dirty="0"/>
          </a:p>
          <a:p>
            <a:endParaRPr lang="sv-SE" dirty="0"/>
          </a:p>
          <a:p>
            <a:r>
              <a:rPr lang="sv-SE" dirty="0"/>
              <a:t>»Valkyrian« akt 3</a:t>
            </a:r>
          </a:p>
        </p:txBody>
      </p:sp>
    </p:spTree>
    <p:extLst>
      <p:ext uri="{BB962C8B-B14F-4D97-AF65-F5344CB8AC3E}">
        <p14:creationId xmlns:p14="http://schemas.microsoft.com/office/powerpoint/2010/main" val="11371140"/>
      </p:ext>
    </p:extLst>
  </p:cSld>
  <p:clrMapOvr>
    <a:masterClrMapping/>
  </p:clrMapOvr>
  <p:transition xmlns:p14="http://schemas.microsoft.com/office/powerpoint/2010/main" spd="slow">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886410" y="1317754"/>
            <a:ext cx="10636898" cy="4801314"/>
          </a:xfrm>
          <a:prstGeom prst="rect">
            <a:avLst/>
          </a:prstGeom>
          <a:noFill/>
        </p:spPr>
        <p:txBody>
          <a:bodyPr wrap="square" rtlCol="0">
            <a:spAutoFit/>
          </a:bodyPr>
          <a:lstStyle/>
          <a:p>
            <a:r>
              <a:rPr lang="sv-SE" sz="3600" dirty="0"/>
              <a:t>»den ej existerande, [den] efterlängtade, anade, oändligt kvinnliga kvinnan, — kort uttryckt: »framtidens kvinna.« </a:t>
            </a:r>
          </a:p>
          <a:p>
            <a:endParaRPr lang="sv-SE" sz="3600"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Ur Richard Wagner: »Underrättelse till mina vänner« 1851</a:t>
            </a:r>
          </a:p>
        </p:txBody>
      </p:sp>
    </p:spTree>
    <p:extLst>
      <p:ext uri="{BB962C8B-B14F-4D97-AF65-F5344CB8AC3E}">
        <p14:creationId xmlns:p14="http://schemas.microsoft.com/office/powerpoint/2010/main" val="3966231989"/>
      </p:ext>
    </p:extLst>
  </p:cSld>
  <p:clrMapOvr>
    <a:masterClrMapping/>
  </p:clrMapOvr>
  <p:transition xmlns:p14="http://schemas.microsoft.com/office/powerpoint/2010/main" spd="slow">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0399789"/>
      </p:ext>
    </p:extLst>
  </p:cSld>
  <p:clrMapOvr>
    <a:masterClrMapping/>
  </p:clrMapOvr>
  <p:transition xmlns:p14="http://schemas.microsoft.com/office/powerpoint/2010/main" spd="slow">
    <p:fade/>
  </p:transition>
</p:sld>
</file>

<file path=ppt/theme/theme1.xml><?xml version="1.0" encoding="utf-8"?>
<a:theme xmlns:a="http://schemas.openxmlformats.org/drawingml/2006/main" name="Djup">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Djup</Template>
  <TotalTime>1082</TotalTime>
  <Words>1724</Words>
  <Application>Microsoft Macintosh PowerPoint</Application>
  <PresentationFormat>Anpassad</PresentationFormat>
  <Paragraphs>534</Paragraphs>
  <Slides>96</Slides>
  <Notes>0</Notes>
  <HiddenSlides>0</HiddenSlides>
  <MMClips>0</MMClips>
  <ScaleCrop>false</ScaleCrop>
  <HeadingPairs>
    <vt:vector size="4" baseType="variant">
      <vt:variant>
        <vt:lpstr>Tema</vt:lpstr>
      </vt:variant>
      <vt:variant>
        <vt:i4>1</vt:i4>
      </vt:variant>
      <vt:variant>
        <vt:lpstr>Bildrubriker</vt:lpstr>
      </vt:variant>
      <vt:variant>
        <vt:i4>96</vt:i4>
      </vt:variant>
    </vt:vector>
  </HeadingPairs>
  <TitlesOfParts>
    <vt:vector size="97" baseType="lpstr">
      <vt:lpstr>Djup</vt:lpstr>
      <vt:lpstr>Georg Bernhard Shaw:   »I en gammaldags skapelseordning uppfattas  övernaturliga personer som höjda över människan,  på gott eller ont. I  Wagners modernt humanitära ordning är  människan högst. [….] Risk föreligger att man drar den förhastade slutsatsen att  åtminstone gudarna är av en högre ordning än den mänskliga.  Tvärtom är det så att världen väntar på att människan ska befria  den från gudarnas otillfredsställande och småskurna härskande.«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Georg Bernhard Shaw:                      »De intellektuella, moraliska och begåvade,            som upprättar och styr stater och kyrkor«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Klas Liljefors</dc:creator>
  <cp:lastModifiedBy>Lennart Röök</cp:lastModifiedBy>
  <cp:revision>48</cp:revision>
  <dcterms:created xsi:type="dcterms:W3CDTF">2019-11-04T14:38:21Z</dcterms:created>
  <dcterms:modified xsi:type="dcterms:W3CDTF">2019-12-17T12:28:41Z</dcterms:modified>
</cp:coreProperties>
</file>